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Lst>
  <p:notesMasterIdLst>
    <p:notesMasterId r:id="rId24"/>
  </p:notesMasterIdLst>
  <p:sldIdLst>
    <p:sldId id="257" r:id="rId6"/>
    <p:sldId id="263" r:id="rId7"/>
    <p:sldId id="261" r:id="rId8"/>
    <p:sldId id="298" r:id="rId9"/>
    <p:sldId id="267" r:id="rId10"/>
    <p:sldId id="469" r:id="rId11"/>
    <p:sldId id="470" r:id="rId12"/>
    <p:sldId id="325" r:id="rId13"/>
    <p:sldId id="535" r:id="rId14"/>
    <p:sldId id="573" r:id="rId15"/>
    <p:sldId id="538" r:id="rId16"/>
    <p:sldId id="567" r:id="rId17"/>
    <p:sldId id="569" r:id="rId18"/>
    <p:sldId id="576" r:id="rId19"/>
    <p:sldId id="571" r:id="rId20"/>
    <p:sldId id="578" r:id="rId21"/>
    <p:sldId id="456" r:id="rId22"/>
    <p:sldId id="4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38C38A-3591-4F1D-B727-1F0F1BA8F889}" v="55" dt="2020-08-30T12:53:10.5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3" d="100"/>
          <a:sy n="63" d="100"/>
        </p:scale>
        <p:origin x="102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FA38C38A-3591-4F1D-B727-1F0F1BA8F889}"/>
    <pc:docChg chg="undo custSel delSld modSld">
      <pc:chgData name="Rachel J Houghton" userId="eb43c97e479d4048" providerId="LiveId" clId="{FA38C38A-3591-4F1D-B727-1F0F1BA8F889}" dt="2020-08-30T12:53:10.599" v="134" actId="20577"/>
      <pc:docMkLst>
        <pc:docMk/>
      </pc:docMkLst>
      <pc:sldChg chg="modSp mod">
        <pc:chgData name="Rachel J Houghton" userId="eb43c97e479d4048" providerId="LiveId" clId="{FA38C38A-3591-4F1D-B727-1F0F1BA8F889}" dt="2020-08-30T12:37:07.457" v="14" actId="20577"/>
        <pc:sldMkLst>
          <pc:docMk/>
          <pc:sldMk cId="2985715927" sldId="263"/>
        </pc:sldMkLst>
        <pc:spChg chg="mod">
          <ac:chgData name="Rachel J Houghton" userId="eb43c97e479d4048" providerId="LiveId" clId="{FA38C38A-3591-4F1D-B727-1F0F1BA8F889}" dt="2020-08-30T12:36:45.195" v="1" actId="14100"/>
          <ac:spMkLst>
            <pc:docMk/>
            <pc:sldMk cId="2985715927" sldId="263"/>
            <ac:spMk id="2" creationId="{2CB6ED8F-715F-482C-A9F6-228FC08B635A}"/>
          </ac:spMkLst>
        </pc:spChg>
        <pc:spChg chg="mod">
          <ac:chgData name="Rachel J Houghton" userId="eb43c97e479d4048" providerId="LiveId" clId="{FA38C38A-3591-4F1D-B727-1F0F1BA8F889}" dt="2020-08-30T12:37:07.457" v="14" actId="20577"/>
          <ac:spMkLst>
            <pc:docMk/>
            <pc:sldMk cId="2985715927" sldId="263"/>
            <ac:spMk id="6" creationId="{6B3DC813-0F66-4EE3-8EA3-390547BADAA4}"/>
          </ac:spMkLst>
        </pc:spChg>
      </pc:sldChg>
      <pc:sldChg chg="modSp mod">
        <pc:chgData name="Rachel J Houghton" userId="eb43c97e479d4048" providerId="LiveId" clId="{FA38C38A-3591-4F1D-B727-1F0F1BA8F889}" dt="2020-08-30T12:37:19.163" v="15" actId="1076"/>
        <pc:sldMkLst>
          <pc:docMk/>
          <pc:sldMk cId="3442327758" sldId="298"/>
        </pc:sldMkLst>
        <pc:spChg chg="mod">
          <ac:chgData name="Rachel J Houghton" userId="eb43c97e479d4048" providerId="LiveId" clId="{FA38C38A-3591-4F1D-B727-1F0F1BA8F889}" dt="2020-08-30T12:37:19.163" v="15" actId="1076"/>
          <ac:spMkLst>
            <pc:docMk/>
            <pc:sldMk cId="3442327758" sldId="298"/>
            <ac:spMk id="4" creationId="{7FA04951-9539-4E2B-88AC-8F57C8FE57BC}"/>
          </ac:spMkLst>
        </pc:spChg>
      </pc:sldChg>
      <pc:sldChg chg="modSp mod">
        <pc:chgData name="Rachel J Houghton" userId="eb43c97e479d4048" providerId="LiveId" clId="{FA38C38A-3591-4F1D-B727-1F0F1BA8F889}" dt="2020-08-30T12:37:43.703" v="20" actId="20577"/>
        <pc:sldMkLst>
          <pc:docMk/>
          <pc:sldMk cId="3046025739" sldId="325"/>
        </pc:sldMkLst>
        <pc:spChg chg="mod">
          <ac:chgData name="Rachel J Houghton" userId="eb43c97e479d4048" providerId="LiveId" clId="{FA38C38A-3591-4F1D-B727-1F0F1BA8F889}" dt="2020-08-30T12:37:43.703" v="20" actId="20577"/>
          <ac:spMkLst>
            <pc:docMk/>
            <pc:sldMk cId="3046025739" sldId="325"/>
            <ac:spMk id="42" creationId="{9FA756B9-D3A2-4838-BAE4-37F02EFEBA50}"/>
          </ac:spMkLst>
        </pc:spChg>
      </pc:sldChg>
      <pc:sldChg chg="modSp mod">
        <pc:chgData name="Rachel J Houghton" userId="eb43c97e479d4048" providerId="LiveId" clId="{FA38C38A-3591-4F1D-B727-1F0F1BA8F889}" dt="2020-08-30T12:37:32.651" v="17" actId="14100"/>
        <pc:sldMkLst>
          <pc:docMk/>
          <pc:sldMk cId="2819374454" sldId="469"/>
        </pc:sldMkLst>
        <pc:spChg chg="mod">
          <ac:chgData name="Rachel J Houghton" userId="eb43c97e479d4048" providerId="LiveId" clId="{FA38C38A-3591-4F1D-B727-1F0F1BA8F889}" dt="2020-08-30T12:37:32.651" v="17" actId="14100"/>
          <ac:spMkLst>
            <pc:docMk/>
            <pc:sldMk cId="2819374454" sldId="469"/>
            <ac:spMk id="3" creationId="{02669792-3AA6-4C9E-8A29-6AC355504564}"/>
          </ac:spMkLst>
        </pc:spChg>
      </pc:sldChg>
      <pc:sldChg chg="modSp mod">
        <pc:chgData name="Rachel J Houghton" userId="eb43c97e479d4048" providerId="LiveId" clId="{FA38C38A-3591-4F1D-B727-1F0F1BA8F889}" dt="2020-08-30T12:37:38.019" v="18" actId="14100"/>
        <pc:sldMkLst>
          <pc:docMk/>
          <pc:sldMk cId="1762984606" sldId="470"/>
        </pc:sldMkLst>
        <pc:spChg chg="mod">
          <ac:chgData name="Rachel J Houghton" userId="eb43c97e479d4048" providerId="LiveId" clId="{FA38C38A-3591-4F1D-B727-1F0F1BA8F889}" dt="2020-08-30T12:37:38.019" v="18" actId="14100"/>
          <ac:spMkLst>
            <pc:docMk/>
            <pc:sldMk cId="1762984606" sldId="470"/>
            <ac:spMk id="3" creationId="{02669792-3AA6-4C9E-8A29-6AC355504564}"/>
          </ac:spMkLst>
        </pc:spChg>
      </pc:sldChg>
      <pc:sldChg chg="modSp mod modAnim">
        <pc:chgData name="Rachel J Houghton" userId="eb43c97e479d4048" providerId="LiveId" clId="{FA38C38A-3591-4F1D-B727-1F0F1BA8F889}" dt="2020-08-30T12:41:17.386" v="77" actId="20577"/>
        <pc:sldMkLst>
          <pc:docMk/>
          <pc:sldMk cId="753353629" sldId="535"/>
        </pc:sldMkLst>
        <pc:spChg chg="mod">
          <ac:chgData name="Rachel J Houghton" userId="eb43c97e479d4048" providerId="LiveId" clId="{FA38C38A-3591-4F1D-B727-1F0F1BA8F889}" dt="2020-08-30T12:40:44.025" v="71" actId="14100"/>
          <ac:spMkLst>
            <pc:docMk/>
            <pc:sldMk cId="753353629" sldId="535"/>
            <ac:spMk id="58" creationId="{5CD10D05-D3F0-4DC9-88CA-306D65F570B6}"/>
          </ac:spMkLst>
        </pc:spChg>
        <pc:spChg chg="mod">
          <ac:chgData name="Rachel J Houghton" userId="eb43c97e479d4048" providerId="LiveId" clId="{FA38C38A-3591-4F1D-B727-1F0F1BA8F889}" dt="2020-08-30T12:41:17.386" v="77" actId="20577"/>
          <ac:spMkLst>
            <pc:docMk/>
            <pc:sldMk cId="753353629" sldId="535"/>
            <ac:spMk id="60" creationId="{25E9D5BB-F3A5-4703-9BDB-04B62DAB04FE}"/>
          </ac:spMkLst>
        </pc:spChg>
      </pc:sldChg>
      <pc:sldChg chg="modSp mod">
        <pc:chgData name="Rachel J Houghton" userId="eb43c97e479d4048" providerId="LiveId" clId="{FA38C38A-3591-4F1D-B727-1F0F1BA8F889}" dt="2020-08-30T12:45:43.705" v="103" actId="20577"/>
        <pc:sldMkLst>
          <pc:docMk/>
          <pc:sldMk cId="3778329462" sldId="538"/>
        </pc:sldMkLst>
        <pc:spChg chg="mod">
          <ac:chgData name="Rachel J Houghton" userId="eb43c97e479d4048" providerId="LiveId" clId="{FA38C38A-3591-4F1D-B727-1F0F1BA8F889}" dt="2020-08-30T12:44:48.233" v="93" actId="207"/>
          <ac:spMkLst>
            <pc:docMk/>
            <pc:sldMk cId="3778329462" sldId="538"/>
            <ac:spMk id="54" creationId="{ED78811A-3C15-4808-AFBE-6124FEB3F4B7}"/>
          </ac:spMkLst>
        </pc:spChg>
        <pc:spChg chg="mod">
          <ac:chgData name="Rachel J Houghton" userId="eb43c97e479d4048" providerId="LiveId" clId="{FA38C38A-3591-4F1D-B727-1F0F1BA8F889}" dt="2020-08-30T12:45:43.705" v="103" actId="20577"/>
          <ac:spMkLst>
            <pc:docMk/>
            <pc:sldMk cId="3778329462" sldId="538"/>
            <ac:spMk id="55" creationId="{33CF6B91-A768-4341-A0B9-ABDB36F6B65C}"/>
          </ac:spMkLst>
        </pc:spChg>
      </pc:sldChg>
      <pc:sldChg chg="del">
        <pc:chgData name="Rachel J Houghton" userId="eb43c97e479d4048" providerId="LiveId" clId="{FA38C38A-3591-4F1D-B727-1F0F1BA8F889}" dt="2020-08-30T12:37:46.497" v="21" actId="47"/>
        <pc:sldMkLst>
          <pc:docMk/>
          <pc:sldMk cId="4234599756" sldId="555"/>
        </pc:sldMkLst>
      </pc:sldChg>
      <pc:sldChg chg="modSp mod">
        <pc:chgData name="Rachel J Houghton" userId="eb43c97e479d4048" providerId="LiveId" clId="{FA38C38A-3591-4F1D-B727-1F0F1BA8F889}" dt="2020-08-30T12:47:07.125" v="108" actId="14100"/>
        <pc:sldMkLst>
          <pc:docMk/>
          <pc:sldMk cId="2593862102" sldId="567"/>
        </pc:sldMkLst>
        <pc:spChg chg="mod">
          <ac:chgData name="Rachel J Houghton" userId="eb43c97e479d4048" providerId="LiveId" clId="{FA38C38A-3591-4F1D-B727-1F0F1BA8F889}" dt="2020-08-30T12:47:07.125" v="108" actId="14100"/>
          <ac:spMkLst>
            <pc:docMk/>
            <pc:sldMk cId="2593862102" sldId="567"/>
            <ac:spMk id="11" creationId="{EBCD2B1C-EFA7-4EB4-A52C-C00CCE741F35}"/>
          </ac:spMkLst>
        </pc:spChg>
        <pc:spChg chg="mod">
          <ac:chgData name="Rachel J Houghton" userId="eb43c97e479d4048" providerId="LiveId" clId="{FA38C38A-3591-4F1D-B727-1F0F1BA8F889}" dt="2020-08-30T12:47:00.650" v="107" actId="1076"/>
          <ac:spMkLst>
            <pc:docMk/>
            <pc:sldMk cId="2593862102" sldId="567"/>
            <ac:spMk id="15" creationId="{D5CBA83C-2737-43E5-B9A7-EE5F4CFFA4A2}"/>
          </ac:spMkLst>
        </pc:spChg>
      </pc:sldChg>
      <pc:sldChg chg="modSp mod">
        <pc:chgData name="Rachel J Houghton" userId="eb43c97e479d4048" providerId="LiveId" clId="{FA38C38A-3591-4F1D-B727-1F0F1BA8F889}" dt="2020-08-30T12:48:20.921" v="111" actId="1076"/>
        <pc:sldMkLst>
          <pc:docMk/>
          <pc:sldMk cId="2079706147" sldId="569"/>
        </pc:sldMkLst>
        <pc:spChg chg="mod">
          <ac:chgData name="Rachel J Houghton" userId="eb43c97e479d4048" providerId="LiveId" clId="{FA38C38A-3591-4F1D-B727-1F0F1BA8F889}" dt="2020-08-30T12:48:20.921" v="111" actId="1076"/>
          <ac:spMkLst>
            <pc:docMk/>
            <pc:sldMk cId="2079706147" sldId="569"/>
            <ac:spMk id="8" creationId="{FF98511A-7A26-4C18-9F6C-44DBCBFF9762}"/>
          </ac:spMkLst>
        </pc:spChg>
      </pc:sldChg>
      <pc:sldChg chg="modSp mod">
        <pc:chgData name="Rachel J Houghton" userId="eb43c97e479d4048" providerId="LiveId" clId="{FA38C38A-3591-4F1D-B727-1F0F1BA8F889}" dt="2020-08-30T12:50:27.439" v="124" actId="2711"/>
        <pc:sldMkLst>
          <pc:docMk/>
          <pc:sldMk cId="116516907" sldId="571"/>
        </pc:sldMkLst>
        <pc:spChg chg="mod">
          <ac:chgData name="Rachel J Houghton" userId="eb43c97e479d4048" providerId="LiveId" clId="{FA38C38A-3591-4F1D-B727-1F0F1BA8F889}" dt="2020-08-30T12:50:15.740" v="123" actId="1076"/>
          <ac:spMkLst>
            <pc:docMk/>
            <pc:sldMk cId="116516907" sldId="571"/>
            <ac:spMk id="5" creationId="{C741F0FF-22DD-4402-884C-11D1AF3766DC}"/>
          </ac:spMkLst>
        </pc:spChg>
        <pc:spChg chg="mod">
          <ac:chgData name="Rachel J Houghton" userId="eb43c97e479d4048" providerId="LiveId" clId="{FA38C38A-3591-4F1D-B727-1F0F1BA8F889}" dt="2020-08-30T12:50:27.439" v="124" actId="2711"/>
          <ac:spMkLst>
            <pc:docMk/>
            <pc:sldMk cId="116516907" sldId="571"/>
            <ac:spMk id="11" creationId="{91D40ECE-60F8-4043-9A38-EAE88970DB0B}"/>
          </ac:spMkLst>
        </pc:spChg>
      </pc:sldChg>
      <pc:sldChg chg="modSp mod modAnim">
        <pc:chgData name="Rachel J Houghton" userId="eb43c97e479d4048" providerId="LiveId" clId="{FA38C38A-3591-4F1D-B727-1F0F1BA8F889}" dt="2020-08-30T12:43:05.332" v="90" actId="14100"/>
        <pc:sldMkLst>
          <pc:docMk/>
          <pc:sldMk cId="3814134396" sldId="573"/>
        </pc:sldMkLst>
        <pc:spChg chg="mod">
          <ac:chgData name="Rachel J Houghton" userId="eb43c97e479d4048" providerId="LiveId" clId="{FA38C38A-3591-4F1D-B727-1F0F1BA8F889}" dt="2020-08-30T12:43:01.481" v="89" actId="14100"/>
          <ac:spMkLst>
            <pc:docMk/>
            <pc:sldMk cId="3814134396" sldId="573"/>
            <ac:spMk id="12" creationId="{05282124-F500-4058-BA2D-E7C00074558C}"/>
          </ac:spMkLst>
        </pc:spChg>
        <pc:spChg chg="mod">
          <ac:chgData name="Rachel J Houghton" userId="eb43c97e479d4048" providerId="LiveId" clId="{FA38C38A-3591-4F1D-B727-1F0F1BA8F889}" dt="2020-08-30T12:42:54.286" v="87" actId="14100"/>
          <ac:spMkLst>
            <pc:docMk/>
            <pc:sldMk cId="3814134396" sldId="573"/>
            <ac:spMk id="15" creationId="{C6F763C9-DFB7-40BD-8EC3-2E33EE46D504}"/>
          </ac:spMkLst>
        </pc:spChg>
        <pc:spChg chg="mod">
          <ac:chgData name="Rachel J Houghton" userId="eb43c97e479d4048" providerId="LiveId" clId="{FA38C38A-3591-4F1D-B727-1F0F1BA8F889}" dt="2020-08-30T12:43:05.332" v="90" actId="14100"/>
          <ac:spMkLst>
            <pc:docMk/>
            <pc:sldMk cId="3814134396" sldId="573"/>
            <ac:spMk id="16" creationId="{C8C49887-BC6D-42F0-927E-4D6A8FAF61C3}"/>
          </ac:spMkLst>
        </pc:spChg>
      </pc:sldChg>
      <pc:sldChg chg="modSp mod">
        <pc:chgData name="Rachel J Houghton" userId="eb43c97e479d4048" providerId="LiveId" clId="{FA38C38A-3591-4F1D-B727-1F0F1BA8F889}" dt="2020-08-30T12:48:59.265" v="113" actId="1076"/>
        <pc:sldMkLst>
          <pc:docMk/>
          <pc:sldMk cId="653870478" sldId="576"/>
        </pc:sldMkLst>
        <pc:spChg chg="mod">
          <ac:chgData name="Rachel J Houghton" userId="eb43c97e479d4048" providerId="LiveId" clId="{FA38C38A-3591-4F1D-B727-1F0F1BA8F889}" dt="2020-08-30T12:48:59.265" v="113" actId="1076"/>
          <ac:spMkLst>
            <pc:docMk/>
            <pc:sldMk cId="653870478" sldId="576"/>
            <ac:spMk id="10" creationId="{069FECDE-DD88-4BB9-90FC-C12DAAD61FE0}"/>
          </ac:spMkLst>
        </pc:spChg>
      </pc:sldChg>
      <pc:sldChg chg="modSp mod">
        <pc:chgData name="Rachel J Houghton" userId="eb43c97e479d4048" providerId="LiveId" clId="{FA38C38A-3591-4F1D-B727-1F0F1BA8F889}" dt="2020-08-30T12:53:10.599" v="134" actId="20577"/>
        <pc:sldMkLst>
          <pc:docMk/>
          <pc:sldMk cId="2030665843" sldId="577"/>
        </pc:sldMkLst>
        <pc:spChg chg="mod">
          <ac:chgData name="Rachel J Houghton" userId="eb43c97e479d4048" providerId="LiveId" clId="{FA38C38A-3591-4F1D-B727-1F0F1BA8F889}" dt="2020-08-30T12:53:10.599" v="134" actId="20577"/>
          <ac:spMkLst>
            <pc:docMk/>
            <pc:sldMk cId="2030665843" sldId="577"/>
            <ac:spMk id="69" creationId="{BCE64E05-9825-4E7D-A35D-DC0CF104B0B4}"/>
          </ac:spMkLst>
        </pc:spChg>
        <pc:spChg chg="mod">
          <ac:chgData name="Rachel J Houghton" userId="eb43c97e479d4048" providerId="LiveId" clId="{FA38C38A-3591-4F1D-B727-1F0F1BA8F889}" dt="2020-08-30T12:52:58.137" v="132" actId="14100"/>
          <ac:spMkLst>
            <pc:docMk/>
            <pc:sldMk cId="2030665843" sldId="577"/>
            <ac:spMk id="70" creationId="{51CD494E-A00D-4C77-9659-67C7EE6F612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31/08/2020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058204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4230669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1933281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585061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530321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80225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789638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3172818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40621733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2018 pilot</a:t>
            </a:r>
          </a:p>
        </p:txBody>
      </p:sp>
    </p:spTree>
    <p:extLst>
      <p:ext uri="{BB962C8B-B14F-4D97-AF65-F5344CB8AC3E}">
        <p14:creationId xmlns:p14="http://schemas.microsoft.com/office/powerpoint/2010/main" val="1674078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66053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376813695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7" r:id="rId7"/>
    <p:sldLayoutId id="2147483669"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177784096"/>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hyperlink" Target="https://nrich.maths.org/2420"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27-scale-factors-ratio-and-proportional-reasoning/"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Solve problems involving ratio relationships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6AS/MD-3</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4CFF231-74F0-4681-864B-5F969B844336}"/>
              </a:ext>
            </a:extLst>
          </p:cNvPr>
          <p:cNvSpPr/>
          <p:nvPr/>
        </p:nvSpPr>
        <p:spPr>
          <a:xfrm>
            <a:off x="9677378" y="1558375"/>
            <a:ext cx="912464" cy="1015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6AS/MD-3 Solve problems involving ratio relationships</a:t>
            </a:r>
          </a:p>
        </p:txBody>
      </p:sp>
      <p:sp>
        <p:nvSpPr>
          <p:cNvPr id="3" name="Rectangle 2"/>
          <p:cNvSpPr>
            <a:spLocks noChangeArrowheads="1"/>
          </p:cNvSpPr>
          <p:nvPr/>
        </p:nvSpPr>
        <p:spPr bwMode="auto">
          <a:xfrm>
            <a:off x="152400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pic>
        <p:nvPicPr>
          <p:cNvPr id="8" name="Picture 7"/>
          <p:cNvPicPr>
            <a:picLocks noChangeAspect="1"/>
          </p:cNvPicPr>
          <p:nvPr/>
        </p:nvPicPr>
        <p:blipFill>
          <a:blip r:embed="rId4"/>
          <a:stretch>
            <a:fillRect/>
          </a:stretch>
        </p:blipFill>
        <p:spPr>
          <a:xfrm>
            <a:off x="541294" y="3888697"/>
            <a:ext cx="4864276" cy="786078"/>
          </a:xfrm>
          <a:prstGeom prst="rect">
            <a:avLst/>
          </a:prstGeom>
        </p:spPr>
      </p:pic>
      <p:sp>
        <p:nvSpPr>
          <p:cNvPr id="4" name="TextBox 3">
            <a:extLst>
              <a:ext uri="{FF2B5EF4-FFF2-40B4-BE49-F238E27FC236}">
                <a16:creationId xmlns:a16="http://schemas.microsoft.com/office/drawing/2014/main" id="{4D30592A-54F7-40FC-A9C8-BCC4FEE705F7}"/>
              </a:ext>
            </a:extLst>
          </p:cNvPr>
          <p:cNvSpPr txBox="1"/>
          <p:nvPr/>
        </p:nvSpPr>
        <p:spPr>
          <a:xfrm>
            <a:off x="5733724" y="4363953"/>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endParaRPr kumimoji="0" lang="en-GB" sz="2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7" name="TextBox 6">
            <a:extLst>
              <a:ext uri="{FF2B5EF4-FFF2-40B4-BE49-F238E27FC236}">
                <a16:creationId xmlns:a16="http://schemas.microsoft.com/office/drawing/2014/main" id="{50B97E76-FD63-47C4-BA9F-C4FA0D0ADFA3}"/>
              </a:ext>
            </a:extLst>
          </p:cNvPr>
          <p:cNvSpPr txBox="1"/>
          <p:nvPr/>
        </p:nvSpPr>
        <p:spPr>
          <a:xfrm>
            <a:off x="5733726" y="4104607"/>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9" name="TextBox 8">
            <a:extLst>
              <a:ext uri="{FF2B5EF4-FFF2-40B4-BE49-F238E27FC236}">
                <a16:creationId xmlns:a16="http://schemas.microsoft.com/office/drawing/2014/main" id="{3B97CD37-CC1B-4958-A6E0-B190CEEA2981}"/>
              </a:ext>
            </a:extLst>
          </p:cNvPr>
          <p:cNvSpPr txBox="1"/>
          <p:nvPr/>
        </p:nvSpPr>
        <p:spPr>
          <a:xfrm>
            <a:off x="5790630" y="3879412"/>
            <a:ext cx="298479"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TextBox 9">
            <a:extLst>
              <a:ext uri="{FF2B5EF4-FFF2-40B4-BE49-F238E27FC236}">
                <a16:creationId xmlns:a16="http://schemas.microsoft.com/office/drawing/2014/main" id="{94E2B5AE-190C-49CC-A4CC-C92E3C02A074}"/>
              </a:ext>
            </a:extLst>
          </p:cNvPr>
          <p:cNvSpPr txBox="1"/>
          <p:nvPr/>
        </p:nvSpPr>
        <p:spPr>
          <a:xfrm>
            <a:off x="3872865" y="5042917"/>
            <a:ext cx="54694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5</a:t>
            </a:r>
          </a:p>
        </p:txBody>
      </p:sp>
      <p:sp>
        <p:nvSpPr>
          <p:cNvPr id="13" name="Arrow: Curved Right 12">
            <a:extLst>
              <a:ext uri="{FF2B5EF4-FFF2-40B4-BE49-F238E27FC236}">
                <a16:creationId xmlns:a16="http://schemas.microsoft.com/office/drawing/2014/main" id="{57148710-77F0-4AD9-B256-7D54E3062302}"/>
              </a:ext>
            </a:extLst>
          </p:cNvPr>
          <p:cNvSpPr/>
          <p:nvPr/>
        </p:nvSpPr>
        <p:spPr>
          <a:xfrm rot="16200000">
            <a:off x="3999189" y="3181851"/>
            <a:ext cx="394759" cy="3327355"/>
          </a:xfrm>
          <a:prstGeom prst="curvedRightArrow">
            <a:avLst>
              <a:gd name="adj1" fmla="val 0"/>
              <a:gd name="adj2" fmla="val 50000"/>
              <a:gd name="adj3" fmla="val 25000"/>
            </a:avLst>
          </a:prstGeom>
          <a:solidFill>
            <a:srgbClr val="046287"/>
          </a:solidFill>
          <a:ln>
            <a:solidFill>
              <a:srgbClr val="046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000000"/>
              </a:solidFill>
              <a:effectLst/>
              <a:uLnTx/>
              <a:uFillTx/>
              <a:latin typeface="Arial"/>
              <a:ea typeface="+mn-ea"/>
              <a:cs typeface="+mn-cs"/>
            </a:endParaRPr>
          </a:p>
        </p:txBody>
      </p:sp>
      <p:cxnSp>
        <p:nvCxnSpPr>
          <p:cNvPr id="14" name="Straight Arrow Connector 13">
            <a:extLst>
              <a:ext uri="{FF2B5EF4-FFF2-40B4-BE49-F238E27FC236}">
                <a16:creationId xmlns:a16="http://schemas.microsoft.com/office/drawing/2014/main" id="{8E52FDA8-2280-45B2-BD54-2C0A65270991}"/>
              </a:ext>
            </a:extLst>
          </p:cNvPr>
          <p:cNvCxnSpPr>
            <a:cxnSpLocks/>
          </p:cNvCxnSpPr>
          <p:nvPr/>
        </p:nvCxnSpPr>
        <p:spPr>
          <a:xfrm>
            <a:off x="5426761" y="4061873"/>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D1439E9-82A6-4686-893B-47D1CF4F4A15}"/>
              </a:ext>
            </a:extLst>
          </p:cNvPr>
          <p:cNvCxnSpPr>
            <a:cxnSpLocks/>
          </p:cNvCxnSpPr>
          <p:nvPr/>
        </p:nvCxnSpPr>
        <p:spPr>
          <a:xfrm>
            <a:off x="5426761" y="4286423"/>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F9EB2AF-69F6-441E-9AC3-ECE82D1CDEC6}"/>
              </a:ext>
            </a:extLst>
          </p:cNvPr>
          <p:cNvCxnSpPr>
            <a:cxnSpLocks/>
          </p:cNvCxnSpPr>
          <p:nvPr/>
        </p:nvCxnSpPr>
        <p:spPr>
          <a:xfrm>
            <a:off x="5426761" y="4525994"/>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9E83559B-2D0E-4B3A-A6D0-0ED2F1478800}"/>
              </a:ext>
            </a:extLst>
          </p:cNvPr>
          <p:cNvGrpSpPr/>
          <p:nvPr/>
        </p:nvGrpSpPr>
        <p:grpSpPr>
          <a:xfrm>
            <a:off x="623888" y="2232887"/>
            <a:ext cx="6691311" cy="1085695"/>
            <a:chOff x="623888" y="2232887"/>
            <a:chExt cx="6691311" cy="1085695"/>
          </a:xfrm>
        </p:grpSpPr>
        <p:pic>
          <p:nvPicPr>
            <p:cNvPr id="6" name="Picture 5"/>
            <p:cNvPicPr/>
            <p:nvPr/>
          </p:nvPicPr>
          <p:blipFill>
            <a:blip r:embed="rId5">
              <a:extLst>
                <a:ext uri="{28A0092B-C50C-407E-A947-70E740481C1C}">
                  <a14:useLocalDpi xmlns:a14="http://schemas.microsoft.com/office/drawing/2010/main" val="0"/>
                </a:ext>
              </a:extLst>
            </a:blip>
            <a:srcRect/>
            <a:stretch>
              <a:fillRect/>
            </a:stretch>
          </p:blipFill>
          <p:spPr bwMode="auto">
            <a:xfrm>
              <a:off x="623888" y="2232887"/>
              <a:ext cx="6524598" cy="1085695"/>
            </a:xfrm>
            <a:prstGeom prst="rect">
              <a:avLst/>
            </a:prstGeom>
            <a:noFill/>
            <a:ln>
              <a:noFill/>
            </a:ln>
          </p:spPr>
        </p:pic>
        <p:sp>
          <p:nvSpPr>
            <p:cNvPr id="5" name="Rectangle 4">
              <a:extLst>
                <a:ext uri="{FF2B5EF4-FFF2-40B4-BE49-F238E27FC236}">
                  <a16:creationId xmlns:a16="http://schemas.microsoft.com/office/drawing/2014/main" id="{07E6D374-3A12-4863-BA19-4555B30777E0}"/>
                </a:ext>
              </a:extLst>
            </p:cNvPr>
            <p:cNvSpPr/>
            <p:nvPr/>
          </p:nvSpPr>
          <p:spPr bwMode="auto">
            <a:xfrm>
              <a:off x="6274500" y="2515091"/>
              <a:ext cx="1040699" cy="80349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12" name="TextBox 19">
            <a:extLst>
              <a:ext uri="{FF2B5EF4-FFF2-40B4-BE49-F238E27FC236}">
                <a16:creationId xmlns:a16="http://schemas.microsoft.com/office/drawing/2014/main" id="{05282124-F500-4058-BA2D-E7C00074558C}"/>
              </a:ext>
            </a:extLst>
          </p:cNvPr>
          <p:cNvSpPr txBox="1"/>
          <p:nvPr/>
        </p:nvSpPr>
        <p:spPr>
          <a:xfrm>
            <a:off x="6274500" y="2701040"/>
            <a:ext cx="5293612"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1 red cube, there are 3 blue cubes.</a:t>
            </a:r>
          </a:p>
        </p:txBody>
      </p:sp>
      <p:sp>
        <p:nvSpPr>
          <p:cNvPr id="15" name="Content Placeholder 2">
            <a:extLst>
              <a:ext uri="{FF2B5EF4-FFF2-40B4-BE49-F238E27FC236}">
                <a16:creationId xmlns:a16="http://schemas.microsoft.com/office/drawing/2014/main" id="{C6F763C9-DFB7-40BD-8EC3-2E33EE46D504}"/>
              </a:ext>
            </a:extLst>
          </p:cNvPr>
          <p:cNvSpPr txBox="1">
            <a:spLocks/>
          </p:cNvSpPr>
          <p:nvPr/>
        </p:nvSpPr>
        <p:spPr>
          <a:xfrm>
            <a:off x="6255712" y="1197663"/>
            <a:ext cx="541952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cubes to recreate the pattern shown.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blue cubes are there for every red cube?</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red cubes are there for every three blue cubes?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Is the relationship within the new representation the same or different? Why?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a:t>
            </a:r>
            <a:r>
              <a:rPr lang="en-GB" sz="2000" dirty="0">
                <a:latin typeface="Arial"/>
              </a:rPr>
              <a:t>cubes</a:t>
            </a:r>
            <a:r>
              <a:rPr kumimoji="0" lang="en-GB" sz="2000" b="0" i="0" u="none" strike="noStrike" kern="1200" cap="none" spc="0" normalizeH="0" baseline="0" noProof="0" dirty="0">
                <a:ln>
                  <a:noFill/>
                </a:ln>
                <a:solidFill>
                  <a:srgbClr val="585858"/>
                </a:solidFill>
                <a:effectLst/>
                <a:uLnTx/>
                <a:uFillTx/>
                <a:latin typeface="Arial"/>
                <a:ea typeface="+mn-ea"/>
                <a:cs typeface="+mn-cs"/>
              </a:rPr>
              <a:t> would be used altogether if there were 5 red </a:t>
            </a:r>
            <a:r>
              <a:rPr lang="en-GB" sz="2000" dirty="0">
                <a:latin typeface="Arial"/>
              </a:rPr>
              <a:t>cube</a:t>
            </a:r>
            <a:r>
              <a:rPr kumimoji="0" lang="en-GB" sz="2000" b="0" i="0" u="none" strike="noStrike" kern="1200" cap="none" spc="0" normalizeH="0" baseline="0" noProof="0" dirty="0">
                <a:ln>
                  <a:noFill/>
                </a:ln>
                <a:solidFill>
                  <a:srgbClr val="585858"/>
                </a:solidFill>
                <a:effectLst/>
                <a:uLnTx/>
                <a:uFillTx/>
                <a:latin typeface="Arial"/>
                <a:ea typeface="+mn-ea"/>
                <a:cs typeface="+mn-cs"/>
              </a:rPr>
              <a:t>s? Make it.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6" name="TextBox 19">
            <a:extLst>
              <a:ext uri="{FF2B5EF4-FFF2-40B4-BE49-F238E27FC236}">
                <a16:creationId xmlns:a16="http://schemas.microsoft.com/office/drawing/2014/main" id="{C8C49887-BC6D-42F0-927E-4D6A8FAF61C3}"/>
              </a:ext>
            </a:extLst>
          </p:cNvPr>
          <p:cNvSpPr txBox="1"/>
          <p:nvPr/>
        </p:nvSpPr>
        <p:spPr>
          <a:xfrm>
            <a:off x="6253140" y="4073829"/>
            <a:ext cx="5314972"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3 blue cubes, there is 1 red cube.</a:t>
            </a:r>
          </a:p>
        </p:txBody>
      </p:sp>
      <p:sp>
        <p:nvSpPr>
          <p:cNvPr id="17" name="Rectangle 16">
            <a:extLst>
              <a:ext uri="{FF2B5EF4-FFF2-40B4-BE49-F238E27FC236}">
                <a16:creationId xmlns:a16="http://schemas.microsoft.com/office/drawing/2014/main" id="{6A2D8A1C-0D56-4F90-A0BA-87DDEC615898}"/>
              </a:ext>
            </a:extLst>
          </p:cNvPr>
          <p:cNvSpPr/>
          <p:nvPr/>
        </p:nvSpPr>
        <p:spPr bwMode="auto">
          <a:xfrm>
            <a:off x="4006470" y="2110734"/>
            <a:ext cx="2017852" cy="5276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custDataLst>
      <p:tags r:id="rId1"/>
    </p:custDataLst>
    <p:extLst>
      <p:ext uri="{BB962C8B-B14F-4D97-AF65-F5344CB8AC3E}">
        <p14:creationId xmlns:p14="http://schemas.microsoft.com/office/powerpoint/2010/main" val="3814134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17"/>
                                        </p:tgtEl>
                                      </p:cBhvr>
                                    </p:animEffect>
                                    <p:set>
                                      <p:cBhvr>
                                        <p:cTn id="27" dur="1" fill="hold">
                                          <p:stCondLst>
                                            <p:cond delay="499"/>
                                          </p:stCondLst>
                                        </p:cTn>
                                        <p:tgtEl>
                                          <p:spTgt spid="17"/>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4"/>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18"/>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P spid="10" grpId="0"/>
      <p:bldP spid="13" grpId="0" animBg="1"/>
      <p:bldP spid="12" grpId="0" animBg="1"/>
      <p:bldP spid="16"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6AS/MD-3 Solve problems involving ratio relationships</a:t>
            </a:r>
          </a:p>
        </p:txBody>
      </p:sp>
      <p:sp>
        <p:nvSpPr>
          <p:cNvPr id="3" name="Rectangle 2"/>
          <p:cNvSpPr>
            <a:spLocks noChangeArrowheads="1"/>
          </p:cNvSpPr>
          <p:nvPr/>
        </p:nvSpPr>
        <p:spPr bwMode="auto">
          <a:xfrm>
            <a:off x="152400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56" name="Group 55">
            <a:extLst>
              <a:ext uri="{FF2B5EF4-FFF2-40B4-BE49-F238E27FC236}">
                <a16:creationId xmlns:a16="http://schemas.microsoft.com/office/drawing/2014/main" id="{8836BC2B-EE07-4C57-947C-E85959FD82E9}"/>
              </a:ext>
            </a:extLst>
          </p:cNvPr>
          <p:cNvGrpSpPr/>
          <p:nvPr/>
        </p:nvGrpSpPr>
        <p:grpSpPr>
          <a:xfrm>
            <a:off x="674963" y="2083605"/>
            <a:ext cx="5405881" cy="780147"/>
            <a:chOff x="1024905" y="3299363"/>
            <a:chExt cx="7142712" cy="1030797"/>
          </a:xfrm>
        </p:grpSpPr>
        <p:grpSp>
          <p:nvGrpSpPr>
            <p:cNvPr id="53" name="Group 52">
              <a:extLst>
                <a:ext uri="{FF2B5EF4-FFF2-40B4-BE49-F238E27FC236}">
                  <a16:creationId xmlns:a16="http://schemas.microsoft.com/office/drawing/2014/main" id="{8CB86FB9-8C22-4D3F-BB0A-B6200428F91C}"/>
                </a:ext>
              </a:extLst>
            </p:cNvPr>
            <p:cNvGrpSpPr/>
            <p:nvPr/>
          </p:nvGrpSpPr>
          <p:grpSpPr>
            <a:xfrm>
              <a:off x="1024905" y="4074810"/>
              <a:ext cx="1277914" cy="255350"/>
              <a:chOff x="1184395" y="2499025"/>
              <a:chExt cx="1461446" cy="292022"/>
            </a:xfrm>
          </p:grpSpPr>
          <p:sp>
            <p:nvSpPr>
              <p:cNvPr id="5" name="Oval 4">
                <a:extLst>
                  <a:ext uri="{FF2B5EF4-FFF2-40B4-BE49-F238E27FC236}">
                    <a16:creationId xmlns:a16="http://schemas.microsoft.com/office/drawing/2014/main" id="{97E36AEB-C615-462C-B447-0F8039604D9E}"/>
                  </a:ext>
                </a:extLst>
              </p:cNvPr>
              <p:cNvSpPr/>
              <p:nvPr/>
            </p:nvSpPr>
            <p:spPr>
              <a:xfrm>
                <a:off x="1184395" y="2499025"/>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 name="Oval 5">
                <a:extLst>
                  <a:ext uri="{FF2B5EF4-FFF2-40B4-BE49-F238E27FC236}">
                    <a16:creationId xmlns:a16="http://schemas.microsoft.com/office/drawing/2014/main" id="{5FD2ACC8-2F01-4D0C-85F5-E155EBCA821E}"/>
                  </a:ext>
                </a:extLst>
              </p:cNvPr>
              <p:cNvSpPr/>
              <p:nvPr/>
            </p:nvSpPr>
            <p:spPr>
              <a:xfrm>
                <a:off x="1476417" y="2499025"/>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 name="Oval 7">
                <a:extLst>
                  <a:ext uri="{FF2B5EF4-FFF2-40B4-BE49-F238E27FC236}">
                    <a16:creationId xmlns:a16="http://schemas.microsoft.com/office/drawing/2014/main" id="{44D48899-884C-4BA7-831B-53E795EA2938}"/>
                  </a:ext>
                </a:extLst>
              </p:cNvPr>
              <p:cNvSpPr/>
              <p:nvPr/>
            </p:nvSpPr>
            <p:spPr>
              <a:xfrm>
                <a:off x="1769775" y="2499025"/>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 name="Oval 8">
                <a:extLst>
                  <a:ext uri="{FF2B5EF4-FFF2-40B4-BE49-F238E27FC236}">
                    <a16:creationId xmlns:a16="http://schemas.microsoft.com/office/drawing/2014/main" id="{458BF7B7-4405-4F53-AB45-4DE53DE3D0F0}"/>
                  </a:ext>
                </a:extLst>
              </p:cNvPr>
              <p:cNvSpPr/>
              <p:nvPr/>
            </p:nvSpPr>
            <p:spPr>
              <a:xfrm>
                <a:off x="2061797" y="2499025"/>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 name="Oval 9">
                <a:extLst>
                  <a:ext uri="{FF2B5EF4-FFF2-40B4-BE49-F238E27FC236}">
                    <a16:creationId xmlns:a16="http://schemas.microsoft.com/office/drawing/2014/main" id="{C6AA5743-62E6-4E1E-AB68-02C964258487}"/>
                  </a:ext>
                </a:extLst>
              </p:cNvPr>
              <p:cNvSpPr/>
              <p:nvPr/>
            </p:nvSpPr>
            <p:spPr>
              <a:xfrm>
                <a:off x="2353819" y="2499025"/>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52" name="Group 51">
              <a:extLst>
                <a:ext uri="{FF2B5EF4-FFF2-40B4-BE49-F238E27FC236}">
                  <a16:creationId xmlns:a16="http://schemas.microsoft.com/office/drawing/2014/main" id="{B1E28A01-3AD5-4D14-ADDE-411D9CCE08BF}"/>
                </a:ext>
              </a:extLst>
            </p:cNvPr>
            <p:cNvGrpSpPr/>
            <p:nvPr/>
          </p:nvGrpSpPr>
          <p:grpSpPr>
            <a:xfrm>
              <a:off x="1024906" y="3299363"/>
              <a:ext cx="2559306" cy="255350"/>
              <a:chOff x="1184395" y="3136978"/>
              <a:chExt cx="2926871" cy="292022"/>
            </a:xfrm>
          </p:grpSpPr>
          <p:sp>
            <p:nvSpPr>
              <p:cNvPr id="11" name="Oval 10">
                <a:extLst>
                  <a:ext uri="{FF2B5EF4-FFF2-40B4-BE49-F238E27FC236}">
                    <a16:creationId xmlns:a16="http://schemas.microsoft.com/office/drawing/2014/main" id="{0510868F-3B5A-4452-B607-2DA2C8234404}"/>
                  </a:ext>
                </a:extLst>
              </p:cNvPr>
              <p:cNvSpPr/>
              <p:nvPr/>
            </p:nvSpPr>
            <p:spPr>
              <a:xfrm>
                <a:off x="1184395" y="3136978"/>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 name="Oval 11">
                <a:extLst>
                  <a:ext uri="{FF2B5EF4-FFF2-40B4-BE49-F238E27FC236}">
                    <a16:creationId xmlns:a16="http://schemas.microsoft.com/office/drawing/2014/main" id="{D607C8F0-4127-4228-9B0E-A2677E0E5CB0}"/>
                  </a:ext>
                </a:extLst>
              </p:cNvPr>
              <p:cNvSpPr/>
              <p:nvPr/>
            </p:nvSpPr>
            <p:spPr>
              <a:xfrm>
                <a:off x="1476417" y="3136978"/>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 name="Oval 12">
                <a:extLst>
                  <a:ext uri="{FF2B5EF4-FFF2-40B4-BE49-F238E27FC236}">
                    <a16:creationId xmlns:a16="http://schemas.microsoft.com/office/drawing/2014/main" id="{A71C2182-A25E-4613-887E-7737EBAC42A5}"/>
                  </a:ext>
                </a:extLst>
              </p:cNvPr>
              <p:cNvSpPr/>
              <p:nvPr/>
            </p:nvSpPr>
            <p:spPr>
              <a:xfrm>
                <a:off x="1769775"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 name="Oval 13">
                <a:extLst>
                  <a:ext uri="{FF2B5EF4-FFF2-40B4-BE49-F238E27FC236}">
                    <a16:creationId xmlns:a16="http://schemas.microsoft.com/office/drawing/2014/main" id="{D58F4D62-3126-4AC1-94FF-801B383CA11B}"/>
                  </a:ext>
                </a:extLst>
              </p:cNvPr>
              <p:cNvSpPr/>
              <p:nvPr/>
            </p:nvSpPr>
            <p:spPr>
              <a:xfrm>
                <a:off x="2061797"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 name="Oval 14">
                <a:extLst>
                  <a:ext uri="{FF2B5EF4-FFF2-40B4-BE49-F238E27FC236}">
                    <a16:creationId xmlns:a16="http://schemas.microsoft.com/office/drawing/2014/main" id="{8D2AC4C1-AC73-49E9-A1A8-DC98E30AA8F6}"/>
                  </a:ext>
                </a:extLst>
              </p:cNvPr>
              <p:cNvSpPr/>
              <p:nvPr/>
            </p:nvSpPr>
            <p:spPr>
              <a:xfrm>
                <a:off x="2353819"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 name="Oval 15">
                <a:extLst>
                  <a:ext uri="{FF2B5EF4-FFF2-40B4-BE49-F238E27FC236}">
                    <a16:creationId xmlns:a16="http://schemas.microsoft.com/office/drawing/2014/main" id="{E14F4EF8-4734-4B17-93D2-128FBB750755}"/>
                  </a:ext>
                </a:extLst>
              </p:cNvPr>
              <p:cNvSpPr/>
              <p:nvPr/>
            </p:nvSpPr>
            <p:spPr>
              <a:xfrm>
                <a:off x="3527222" y="3136978"/>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7" name="Oval 16">
                <a:extLst>
                  <a:ext uri="{FF2B5EF4-FFF2-40B4-BE49-F238E27FC236}">
                    <a16:creationId xmlns:a16="http://schemas.microsoft.com/office/drawing/2014/main" id="{604BB05D-F79D-484B-9879-5E6F5D3B8402}"/>
                  </a:ext>
                </a:extLst>
              </p:cNvPr>
              <p:cNvSpPr/>
              <p:nvPr/>
            </p:nvSpPr>
            <p:spPr>
              <a:xfrm>
                <a:off x="3819244" y="3136978"/>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8" name="Oval 17">
                <a:extLst>
                  <a:ext uri="{FF2B5EF4-FFF2-40B4-BE49-F238E27FC236}">
                    <a16:creationId xmlns:a16="http://schemas.microsoft.com/office/drawing/2014/main" id="{71FFDE02-FFB4-45FF-9B6E-82A537E73D92}"/>
                  </a:ext>
                </a:extLst>
              </p:cNvPr>
              <p:cNvSpPr/>
              <p:nvPr/>
            </p:nvSpPr>
            <p:spPr>
              <a:xfrm>
                <a:off x="2651156"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9" name="Oval 18">
                <a:extLst>
                  <a:ext uri="{FF2B5EF4-FFF2-40B4-BE49-F238E27FC236}">
                    <a16:creationId xmlns:a16="http://schemas.microsoft.com/office/drawing/2014/main" id="{6EAFC860-1E43-46B4-A4D4-A2233FCAF1F7}"/>
                  </a:ext>
                </a:extLst>
              </p:cNvPr>
              <p:cNvSpPr/>
              <p:nvPr/>
            </p:nvSpPr>
            <p:spPr>
              <a:xfrm>
                <a:off x="2943178"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0" name="Oval 19">
                <a:extLst>
                  <a:ext uri="{FF2B5EF4-FFF2-40B4-BE49-F238E27FC236}">
                    <a16:creationId xmlns:a16="http://schemas.microsoft.com/office/drawing/2014/main" id="{9933E921-E988-4679-B0FD-BAE8C040D906}"/>
                  </a:ext>
                </a:extLst>
              </p:cNvPr>
              <p:cNvSpPr/>
              <p:nvPr/>
            </p:nvSpPr>
            <p:spPr>
              <a:xfrm>
                <a:off x="3235200"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51" name="Group 50">
              <a:extLst>
                <a:ext uri="{FF2B5EF4-FFF2-40B4-BE49-F238E27FC236}">
                  <a16:creationId xmlns:a16="http://schemas.microsoft.com/office/drawing/2014/main" id="{796D5FF8-C9C3-4225-AA51-374B82BCC49A}"/>
                </a:ext>
              </a:extLst>
            </p:cNvPr>
            <p:cNvGrpSpPr/>
            <p:nvPr/>
          </p:nvGrpSpPr>
          <p:grpSpPr>
            <a:xfrm>
              <a:off x="4333536" y="4074810"/>
              <a:ext cx="3833740" cy="255350"/>
              <a:chOff x="1184395" y="3774931"/>
              <a:chExt cx="4384338" cy="292022"/>
            </a:xfrm>
          </p:grpSpPr>
          <p:sp>
            <p:nvSpPr>
              <p:cNvPr id="21" name="Oval 20">
                <a:extLst>
                  <a:ext uri="{FF2B5EF4-FFF2-40B4-BE49-F238E27FC236}">
                    <a16:creationId xmlns:a16="http://schemas.microsoft.com/office/drawing/2014/main" id="{C8AAFF8F-C7BA-4F44-BA6C-445C8D3ADA67}"/>
                  </a:ext>
                </a:extLst>
              </p:cNvPr>
              <p:cNvSpPr/>
              <p:nvPr/>
            </p:nvSpPr>
            <p:spPr>
              <a:xfrm>
                <a:off x="1184395"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2" name="Oval 21">
                <a:extLst>
                  <a:ext uri="{FF2B5EF4-FFF2-40B4-BE49-F238E27FC236}">
                    <a16:creationId xmlns:a16="http://schemas.microsoft.com/office/drawing/2014/main" id="{992729A4-81C7-40E4-84C1-C5FA44895FAF}"/>
                  </a:ext>
                </a:extLst>
              </p:cNvPr>
              <p:cNvSpPr/>
              <p:nvPr/>
            </p:nvSpPr>
            <p:spPr>
              <a:xfrm>
                <a:off x="1476417"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3" name="Oval 22">
                <a:extLst>
                  <a:ext uri="{FF2B5EF4-FFF2-40B4-BE49-F238E27FC236}">
                    <a16:creationId xmlns:a16="http://schemas.microsoft.com/office/drawing/2014/main" id="{10B0A3D6-7124-44EC-9968-37DCDCC6ED1D}"/>
                  </a:ext>
                </a:extLst>
              </p:cNvPr>
              <p:cNvSpPr/>
              <p:nvPr/>
            </p:nvSpPr>
            <p:spPr>
              <a:xfrm>
                <a:off x="1769775"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4" name="Oval 23">
                <a:extLst>
                  <a:ext uri="{FF2B5EF4-FFF2-40B4-BE49-F238E27FC236}">
                    <a16:creationId xmlns:a16="http://schemas.microsoft.com/office/drawing/2014/main" id="{72D0BEE3-78E5-4E1B-A651-516F3101D2B6}"/>
                  </a:ext>
                </a:extLst>
              </p:cNvPr>
              <p:cNvSpPr/>
              <p:nvPr/>
            </p:nvSpPr>
            <p:spPr>
              <a:xfrm>
                <a:off x="2061797"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5" name="Oval 24">
                <a:extLst>
                  <a:ext uri="{FF2B5EF4-FFF2-40B4-BE49-F238E27FC236}">
                    <a16:creationId xmlns:a16="http://schemas.microsoft.com/office/drawing/2014/main" id="{9979047B-B2E5-47AC-B20E-9E5881033BAB}"/>
                  </a:ext>
                </a:extLst>
              </p:cNvPr>
              <p:cNvSpPr/>
              <p:nvPr/>
            </p:nvSpPr>
            <p:spPr>
              <a:xfrm>
                <a:off x="2353819"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6" name="Oval 25">
                <a:extLst>
                  <a:ext uri="{FF2B5EF4-FFF2-40B4-BE49-F238E27FC236}">
                    <a16:creationId xmlns:a16="http://schemas.microsoft.com/office/drawing/2014/main" id="{223445C2-AC2F-45AA-BBE4-473069747D98}"/>
                  </a:ext>
                </a:extLst>
              </p:cNvPr>
              <p:cNvSpPr/>
              <p:nvPr/>
            </p:nvSpPr>
            <p:spPr>
              <a:xfrm>
                <a:off x="2645841"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7" name="Oval 26">
                <a:extLst>
                  <a:ext uri="{FF2B5EF4-FFF2-40B4-BE49-F238E27FC236}">
                    <a16:creationId xmlns:a16="http://schemas.microsoft.com/office/drawing/2014/main" id="{91B0D962-9C07-437F-8619-54EA85CC2ACD}"/>
                  </a:ext>
                </a:extLst>
              </p:cNvPr>
              <p:cNvSpPr/>
              <p:nvPr/>
            </p:nvSpPr>
            <p:spPr>
              <a:xfrm>
                <a:off x="2937863"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8" name="Oval 27">
                <a:extLst>
                  <a:ext uri="{FF2B5EF4-FFF2-40B4-BE49-F238E27FC236}">
                    <a16:creationId xmlns:a16="http://schemas.microsoft.com/office/drawing/2014/main" id="{2EBF17C1-497C-4F9B-B657-181100609825}"/>
                  </a:ext>
                </a:extLst>
              </p:cNvPr>
              <p:cNvSpPr/>
              <p:nvPr/>
            </p:nvSpPr>
            <p:spPr>
              <a:xfrm>
                <a:off x="3231221"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9" name="Oval 28">
                <a:extLst>
                  <a:ext uri="{FF2B5EF4-FFF2-40B4-BE49-F238E27FC236}">
                    <a16:creationId xmlns:a16="http://schemas.microsoft.com/office/drawing/2014/main" id="{19B82949-0153-498E-8EB5-BCA221AA6AF8}"/>
                  </a:ext>
                </a:extLst>
              </p:cNvPr>
              <p:cNvSpPr/>
              <p:nvPr/>
            </p:nvSpPr>
            <p:spPr>
              <a:xfrm>
                <a:off x="3523243"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0" name="Oval 29">
                <a:extLst>
                  <a:ext uri="{FF2B5EF4-FFF2-40B4-BE49-F238E27FC236}">
                    <a16:creationId xmlns:a16="http://schemas.microsoft.com/office/drawing/2014/main" id="{121D85D2-257F-40A1-9116-01160F5400B2}"/>
                  </a:ext>
                </a:extLst>
              </p:cNvPr>
              <p:cNvSpPr/>
              <p:nvPr/>
            </p:nvSpPr>
            <p:spPr>
              <a:xfrm>
                <a:off x="3815265"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1" name="Oval 30">
                <a:extLst>
                  <a:ext uri="{FF2B5EF4-FFF2-40B4-BE49-F238E27FC236}">
                    <a16:creationId xmlns:a16="http://schemas.microsoft.com/office/drawing/2014/main" id="{F1C4136F-C8A9-4A1B-A9EC-70A031B06277}"/>
                  </a:ext>
                </a:extLst>
              </p:cNvPr>
              <p:cNvSpPr/>
              <p:nvPr/>
            </p:nvSpPr>
            <p:spPr>
              <a:xfrm>
                <a:off x="4107287"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2" name="Oval 31">
                <a:extLst>
                  <a:ext uri="{FF2B5EF4-FFF2-40B4-BE49-F238E27FC236}">
                    <a16:creationId xmlns:a16="http://schemas.microsoft.com/office/drawing/2014/main" id="{5259BDD1-88AD-4E43-8769-A04B0270D9C7}"/>
                  </a:ext>
                </a:extLst>
              </p:cNvPr>
              <p:cNvSpPr/>
              <p:nvPr/>
            </p:nvSpPr>
            <p:spPr>
              <a:xfrm>
                <a:off x="4399309"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3" name="Oval 32">
                <a:extLst>
                  <a:ext uri="{FF2B5EF4-FFF2-40B4-BE49-F238E27FC236}">
                    <a16:creationId xmlns:a16="http://schemas.microsoft.com/office/drawing/2014/main" id="{88693C3A-F331-44D0-8F84-E3067B449B4B}"/>
                  </a:ext>
                </a:extLst>
              </p:cNvPr>
              <p:cNvSpPr/>
              <p:nvPr/>
            </p:nvSpPr>
            <p:spPr>
              <a:xfrm>
                <a:off x="4692667"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4" name="Oval 33">
                <a:extLst>
                  <a:ext uri="{FF2B5EF4-FFF2-40B4-BE49-F238E27FC236}">
                    <a16:creationId xmlns:a16="http://schemas.microsoft.com/office/drawing/2014/main" id="{D2D490E1-5BFE-479A-9CF9-A35C5E407A61}"/>
                  </a:ext>
                </a:extLst>
              </p:cNvPr>
              <p:cNvSpPr/>
              <p:nvPr/>
            </p:nvSpPr>
            <p:spPr>
              <a:xfrm>
                <a:off x="4984689"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5" name="Oval 34">
                <a:extLst>
                  <a:ext uri="{FF2B5EF4-FFF2-40B4-BE49-F238E27FC236}">
                    <a16:creationId xmlns:a16="http://schemas.microsoft.com/office/drawing/2014/main" id="{7CE56BD3-0262-4319-B72E-AA679F8079DE}"/>
                  </a:ext>
                </a:extLst>
              </p:cNvPr>
              <p:cNvSpPr/>
              <p:nvPr/>
            </p:nvSpPr>
            <p:spPr>
              <a:xfrm>
                <a:off x="5276711"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4" name="Group 3">
              <a:extLst>
                <a:ext uri="{FF2B5EF4-FFF2-40B4-BE49-F238E27FC236}">
                  <a16:creationId xmlns:a16="http://schemas.microsoft.com/office/drawing/2014/main" id="{C5335AFA-E633-4BA7-BCCB-7918F2BF098F}"/>
                </a:ext>
              </a:extLst>
            </p:cNvPr>
            <p:cNvGrpSpPr/>
            <p:nvPr/>
          </p:nvGrpSpPr>
          <p:grpSpPr>
            <a:xfrm>
              <a:off x="4335046" y="3312901"/>
              <a:ext cx="3832571" cy="255350"/>
              <a:chOff x="1184395" y="4489204"/>
              <a:chExt cx="4383002" cy="292022"/>
            </a:xfrm>
          </p:grpSpPr>
          <p:sp>
            <p:nvSpPr>
              <p:cNvPr id="36" name="Oval 35">
                <a:extLst>
                  <a:ext uri="{FF2B5EF4-FFF2-40B4-BE49-F238E27FC236}">
                    <a16:creationId xmlns:a16="http://schemas.microsoft.com/office/drawing/2014/main" id="{9067E1F6-7D65-49C4-843D-957B6A0BD094}"/>
                  </a:ext>
                </a:extLst>
              </p:cNvPr>
              <p:cNvSpPr/>
              <p:nvPr/>
            </p:nvSpPr>
            <p:spPr>
              <a:xfrm>
                <a:off x="1184395"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7" name="Oval 36">
                <a:extLst>
                  <a:ext uri="{FF2B5EF4-FFF2-40B4-BE49-F238E27FC236}">
                    <a16:creationId xmlns:a16="http://schemas.microsoft.com/office/drawing/2014/main" id="{D622B92B-1210-4635-B4A5-479EFB6FDE23}"/>
                  </a:ext>
                </a:extLst>
              </p:cNvPr>
              <p:cNvSpPr/>
              <p:nvPr/>
            </p:nvSpPr>
            <p:spPr>
              <a:xfrm>
                <a:off x="1476417"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8" name="Oval 37">
                <a:extLst>
                  <a:ext uri="{FF2B5EF4-FFF2-40B4-BE49-F238E27FC236}">
                    <a16:creationId xmlns:a16="http://schemas.microsoft.com/office/drawing/2014/main" id="{132505D8-CECD-4B47-AC9E-BB62069E2AB1}"/>
                  </a:ext>
                </a:extLst>
              </p:cNvPr>
              <p:cNvSpPr/>
              <p:nvPr/>
            </p:nvSpPr>
            <p:spPr>
              <a:xfrm>
                <a:off x="1768439"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9" name="Oval 38">
                <a:extLst>
                  <a:ext uri="{FF2B5EF4-FFF2-40B4-BE49-F238E27FC236}">
                    <a16:creationId xmlns:a16="http://schemas.microsoft.com/office/drawing/2014/main" id="{AE8AAFFD-31EF-4AA0-A558-AB3568036D5B}"/>
                  </a:ext>
                </a:extLst>
              </p:cNvPr>
              <p:cNvSpPr/>
              <p:nvPr/>
            </p:nvSpPr>
            <p:spPr>
              <a:xfrm>
                <a:off x="2060461"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0" name="Oval 39">
                <a:extLst>
                  <a:ext uri="{FF2B5EF4-FFF2-40B4-BE49-F238E27FC236}">
                    <a16:creationId xmlns:a16="http://schemas.microsoft.com/office/drawing/2014/main" id="{E40B1C8B-E16F-413E-964E-AF933FDFD19A}"/>
                  </a:ext>
                </a:extLst>
              </p:cNvPr>
              <p:cNvSpPr/>
              <p:nvPr/>
            </p:nvSpPr>
            <p:spPr>
              <a:xfrm>
                <a:off x="2353819"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1" name="Oval 40">
                <a:extLst>
                  <a:ext uri="{FF2B5EF4-FFF2-40B4-BE49-F238E27FC236}">
                    <a16:creationId xmlns:a16="http://schemas.microsoft.com/office/drawing/2014/main" id="{8011E8E6-3454-45A8-AE45-0B6CBB10AB9A}"/>
                  </a:ext>
                </a:extLst>
              </p:cNvPr>
              <p:cNvSpPr/>
              <p:nvPr/>
            </p:nvSpPr>
            <p:spPr>
              <a:xfrm>
                <a:off x="2645841"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2" name="Oval 41">
                <a:extLst>
                  <a:ext uri="{FF2B5EF4-FFF2-40B4-BE49-F238E27FC236}">
                    <a16:creationId xmlns:a16="http://schemas.microsoft.com/office/drawing/2014/main" id="{FD951D04-2766-4CFA-B062-C6E5B42056D9}"/>
                  </a:ext>
                </a:extLst>
              </p:cNvPr>
              <p:cNvSpPr/>
              <p:nvPr/>
            </p:nvSpPr>
            <p:spPr>
              <a:xfrm>
                <a:off x="2937863"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3" name="Oval 42">
                <a:extLst>
                  <a:ext uri="{FF2B5EF4-FFF2-40B4-BE49-F238E27FC236}">
                    <a16:creationId xmlns:a16="http://schemas.microsoft.com/office/drawing/2014/main" id="{14F39CE0-F609-4172-9A2F-4E4944FB6F9A}"/>
                  </a:ext>
                </a:extLst>
              </p:cNvPr>
              <p:cNvSpPr/>
              <p:nvPr/>
            </p:nvSpPr>
            <p:spPr>
              <a:xfrm>
                <a:off x="3229885"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4" name="Oval 43">
                <a:extLst>
                  <a:ext uri="{FF2B5EF4-FFF2-40B4-BE49-F238E27FC236}">
                    <a16:creationId xmlns:a16="http://schemas.microsoft.com/office/drawing/2014/main" id="{3F422708-9031-4233-B7A4-83E44CC9197C}"/>
                  </a:ext>
                </a:extLst>
              </p:cNvPr>
              <p:cNvSpPr/>
              <p:nvPr/>
            </p:nvSpPr>
            <p:spPr>
              <a:xfrm>
                <a:off x="3523243"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5" name="Oval 44">
                <a:extLst>
                  <a:ext uri="{FF2B5EF4-FFF2-40B4-BE49-F238E27FC236}">
                    <a16:creationId xmlns:a16="http://schemas.microsoft.com/office/drawing/2014/main" id="{1C63F3B0-9FFC-4E8B-9F7C-16BAC00F9558}"/>
                  </a:ext>
                </a:extLst>
              </p:cNvPr>
              <p:cNvSpPr/>
              <p:nvPr/>
            </p:nvSpPr>
            <p:spPr>
              <a:xfrm>
                <a:off x="3815265"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6" name="Oval 45">
                <a:extLst>
                  <a:ext uri="{FF2B5EF4-FFF2-40B4-BE49-F238E27FC236}">
                    <a16:creationId xmlns:a16="http://schemas.microsoft.com/office/drawing/2014/main" id="{05902C5B-DD6D-4456-A7C1-BAD576C5529E}"/>
                  </a:ext>
                </a:extLst>
              </p:cNvPr>
              <p:cNvSpPr/>
              <p:nvPr/>
            </p:nvSpPr>
            <p:spPr>
              <a:xfrm>
                <a:off x="4107287"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7" name="Oval 46">
                <a:extLst>
                  <a:ext uri="{FF2B5EF4-FFF2-40B4-BE49-F238E27FC236}">
                    <a16:creationId xmlns:a16="http://schemas.microsoft.com/office/drawing/2014/main" id="{25003656-C14F-4FFC-BCC2-08C8CBEFDEFC}"/>
                  </a:ext>
                </a:extLst>
              </p:cNvPr>
              <p:cNvSpPr/>
              <p:nvPr/>
            </p:nvSpPr>
            <p:spPr>
              <a:xfrm>
                <a:off x="4399309"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8" name="Oval 47">
                <a:extLst>
                  <a:ext uri="{FF2B5EF4-FFF2-40B4-BE49-F238E27FC236}">
                    <a16:creationId xmlns:a16="http://schemas.microsoft.com/office/drawing/2014/main" id="{BA77F75B-DD1B-4898-B6DA-62380B924685}"/>
                  </a:ext>
                </a:extLst>
              </p:cNvPr>
              <p:cNvSpPr/>
              <p:nvPr/>
            </p:nvSpPr>
            <p:spPr>
              <a:xfrm>
                <a:off x="4691331"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9" name="Oval 48">
                <a:extLst>
                  <a:ext uri="{FF2B5EF4-FFF2-40B4-BE49-F238E27FC236}">
                    <a16:creationId xmlns:a16="http://schemas.microsoft.com/office/drawing/2014/main" id="{1895043E-F804-4EAE-85AC-A8607544D83C}"/>
                  </a:ext>
                </a:extLst>
              </p:cNvPr>
              <p:cNvSpPr/>
              <p:nvPr/>
            </p:nvSpPr>
            <p:spPr>
              <a:xfrm>
                <a:off x="4983353"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0" name="Oval 49">
                <a:extLst>
                  <a:ext uri="{FF2B5EF4-FFF2-40B4-BE49-F238E27FC236}">
                    <a16:creationId xmlns:a16="http://schemas.microsoft.com/office/drawing/2014/main" id="{A94B8064-30D5-4438-A1C5-D134F67E3054}"/>
                  </a:ext>
                </a:extLst>
              </p:cNvPr>
              <p:cNvSpPr/>
              <p:nvPr/>
            </p:nvSpPr>
            <p:spPr>
              <a:xfrm>
                <a:off x="5275375"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sp>
        <p:nvSpPr>
          <p:cNvPr id="55" name="Content Placeholder 2">
            <a:extLst>
              <a:ext uri="{FF2B5EF4-FFF2-40B4-BE49-F238E27FC236}">
                <a16:creationId xmlns:a16="http://schemas.microsoft.com/office/drawing/2014/main" id="{33CF6B91-A768-4341-A0B9-ABDB36F6B65C}"/>
              </a:ext>
            </a:extLst>
          </p:cNvPr>
          <p:cNvSpPr txBox="1">
            <a:spLocks/>
          </p:cNvSpPr>
          <p:nvPr/>
        </p:nvSpPr>
        <p:spPr>
          <a:xfrm>
            <a:off x="6192012" y="1285198"/>
            <a:ext cx="5664628" cy="510840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 you agree or disagree with the following statement? Does it match all representations?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1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Make an alternative representation that also matches the same statement.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Draw a ratio table to show the number of different coloured beads with 2, 4, 6,...     yellow beads.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Make a representation where there are 25 beads altogether. How many are yellow?   How many are green? Why?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4" name="TextBox 19">
            <a:extLst>
              <a:ext uri="{FF2B5EF4-FFF2-40B4-BE49-F238E27FC236}">
                <a16:creationId xmlns:a16="http://schemas.microsoft.com/office/drawing/2014/main" id="{ED78811A-3C15-4808-AFBE-6124FEB3F4B7}"/>
              </a:ext>
            </a:extLst>
          </p:cNvPr>
          <p:cNvSpPr txBox="1"/>
          <p:nvPr/>
        </p:nvSpPr>
        <p:spPr>
          <a:xfrm>
            <a:off x="6852667" y="2237669"/>
            <a:ext cx="435845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2 yellow beads, there are 3 green beads.</a:t>
            </a:r>
          </a:p>
        </p:txBody>
      </p:sp>
      <p:pic>
        <p:nvPicPr>
          <p:cNvPr id="61" name="Picture 60">
            <a:extLst>
              <a:ext uri="{FF2B5EF4-FFF2-40B4-BE49-F238E27FC236}">
                <a16:creationId xmlns:a16="http://schemas.microsoft.com/office/drawing/2014/main" id="{CA792356-DB98-4122-98BD-82B0A01377F4}"/>
              </a:ext>
            </a:extLst>
          </p:cNvPr>
          <p:cNvPicPr>
            <a:picLocks noChangeAspect="1"/>
          </p:cNvPicPr>
          <p:nvPr/>
        </p:nvPicPr>
        <p:blipFill>
          <a:blip r:embed="rId3"/>
          <a:stretch>
            <a:fillRect/>
          </a:stretch>
        </p:blipFill>
        <p:spPr>
          <a:xfrm>
            <a:off x="562125" y="3888199"/>
            <a:ext cx="4857806" cy="770632"/>
          </a:xfrm>
          <a:prstGeom prst="rect">
            <a:avLst/>
          </a:prstGeom>
        </p:spPr>
      </p:pic>
      <p:sp>
        <p:nvSpPr>
          <p:cNvPr id="62" name="TextBox 61">
            <a:extLst>
              <a:ext uri="{FF2B5EF4-FFF2-40B4-BE49-F238E27FC236}">
                <a16:creationId xmlns:a16="http://schemas.microsoft.com/office/drawing/2014/main" id="{F6138E7A-A5D0-4ABC-9974-4609845B693F}"/>
              </a:ext>
            </a:extLst>
          </p:cNvPr>
          <p:cNvSpPr txBox="1"/>
          <p:nvPr/>
        </p:nvSpPr>
        <p:spPr>
          <a:xfrm>
            <a:off x="5733724" y="437371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endParaRPr kumimoji="0" lang="en-GB" sz="2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3" name="TextBox 62">
            <a:extLst>
              <a:ext uri="{FF2B5EF4-FFF2-40B4-BE49-F238E27FC236}">
                <a16:creationId xmlns:a16="http://schemas.microsoft.com/office/drawing/2014/main" id="{B6D2692B-0DF8-4E7E-B93B-12377CCD4A28}"/>
              </a:ext>
            </a:extLst>
          </p:cNvPr>
          <p:cNvSpPr txBox="1"/>
          <p:nvPr/>
        </p:nvSpPr>
        <p:spPr>
          <a:xfrm>
            <a:off x="5733726" y="411437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4" name="TextBox 63">
            <a:extLst>
              <a:ext uri="{FF2B5EF4-FFF2-40B4-BE49-F238E27FC236}">
                <a16:creationId xmlns:a16="http://schemas.microsoft.com/office/drawing/2014/main" id="{B79E9FC8-92AF-4E3A-B03E-B10394F82CC6}"/>
              </a:ext>
            </a:extLst>
          </p:cNvPr>
          <p:cNvSpPr txBox="1"/>
          <p:nvPr/>
        </p:nvSpPr>
        <p:spPr>
          <a:xfrm>
            <a:off x="5733723" y="3889177"/>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5" name="TextBox 64">
            <a:extLst>
              <a:ext uri="{FF2B5EF4-FFF2-40B4-BE49-F238E27FC236}">
                <a16:creationId xmlns:a16="http://schemas.microsoft.com/office/drawing/2014/main" id="{1B68D079-0AF4-46AA-8F56-0A8F39BB3FC4}"/>
              </a:ext>
            </a:extLst>
          </p:cNvPr>
          <p:cNvSpPr txBox="1"/>
          <p:nvPr/>
        </p:nvSpPr>
        <p:spPr>
          <a:xfrm>
            <a:off x="3872865" y="5052682"/>
            <a:ext cx="54694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5</a:t>
            </a:r>
          </a:p>
        </p:txBody>
      </p:sp>
      <p:sp>
        <p:nvSpPr>
          <p:cNvPr id="66" name="Arrow: Curved Right 65">
            <a:extLst>
              <a:ext uri="{FF2B5EF4-FFF2-40B4-BE49-F238E27FC236}">
                <a16:creationId xmlns:a16="http://schemas.microsoft.com/office/drawing/2014/main" id="{C477B1F7-A008-4B1F-AC91-45AF37E10B28}"/>
              </a:ext>
            </a:extLst>
          </p:cNvPr>
          <p:cNvSpPr/>
          <p:nvPr/>
        </p:nvSpPr>
        <p:spPr>
          <a:xfrm rot="16200000">
            <a:off x="3999189" y="3191616"/>
            <a:ext cx="394759" cy="3327355"/>
          </a:xfrm>
          <a:prstGeom prst="curvedRightArrow">
            <a:avLst>
              <a:gd name="adj1" fmla="val 0"/>
              <a:gd name="adj2" fmla="val 50000"/>
              <a:gd name="adj3" fmla="val 25000"/>
            </a:avLst>
          </a:prstGeom>
          <a:solidFill>
            <a:srgbClr val="046287"/>
          </a:solidFill>
          <a:ln>
            <a:solidFill>
              <a:srgbClr val="046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000000"/>
              </a:solidFill>
              <a:effectLst/>
              <a:uLnTx/>
              <a:uFillTx/>
              <a:latin typeface="Arial"/>
              <a:ea typeface="+mn-ea"/>
              <a:cs typeface="+mn-cs"/>
            </a:endParaRPr>
          </a:p>
        </p:txBody>
      </p:sp>
      <p:cxnSp>
        <p:nvCxnSpPr>
          <p:cNvPr id="67" name="Straight Arrow Connector 66">
            <a:extLst>
              <a:ext uri="{FF2B5EF4-FFF2-40B4-BE49-F238E27FC236}">
                <a16:creationId xmlns:a16="http://schemas.microsoft.com/office/drawing/2014/main" id="{C170E7EC-61EB-4D3C-9DC4-F6E251E137CE}"/>
              </a:ext>
            </a:extLst>
          </p:cNvPr>
          <p:cNvCxnSpPr>
            <a:cxnSpLocks/>
          </p:cNvCxnSpPr>
          <p:nvPr/>
        </p:nvCxnSpPr>
        <p:spPr>
          <a:xfrm>
            <a:off x="5426761" y="4071638"/>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D52C35E7-F712-4B4A-B431-047B240B24B2}"/>
              </a:ext>
            </a:extLst>
          </p:cNvPr>
          <p:cNvCxnSpPr>
            <a:cxnSpLocks/>
          </p:cNvCxnSpPr>
          <p:nvPr/>
        </p:nvCxnSpPr>
        <p:spPr>
          <a:xfrm>
            <a:off x="5426761" y="4296188"/>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16D4BF6D-3729-43E9-8216-E64539715314}"/>
              </a:ext>
            </a:extLst>
          </p:cNvPr>
          <p:cNvCxnSpPr>
            <a:cxnSpLocks/>
          </p:cNvCxnSpPr>
          <p:nvPr/>
        </p:nvCxnSpPr>
        <p:spPr>
          <a:xfrm>
            <a:off x="5426761" y="4535759"/>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8329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F43EBB-3685-4913-8FDE-F67420D8325D}"/>
              </a:ext>
            </a:extLst>
          </p:cNvPr>
          <p:cNvSpPr>
            <a:spLocks noGrp="1"/>
          </p:cNvSpPr>
          <p:nvPr>
            <p:ph type="title"/>
          </p:nvPr>
        </p:nvSpPr>
        <p:spPr/>
        <p:txBody>
          <a:bodyPr/>
          <a:lstStyle/>
          <a:p>
            <a:r>
              <a:rPr lang="en-GB" dirty="0"/>
              <a:t>6AS/MD-3 Solve problems involving ratio relationships</a:t>
            </a:r>
          </a:p>
        </p:txBody>
      </p:sp>
      <p:pic>
        <p:nvPicPr>
          <p:cNvPr id="6" name="Picture 5">
            <a:extLst>
              <a:ext uri="{FF2B5EF4-FFF2-40B4-BE49-F238E27FC236}">
                <a16:creationId xmlns:a16="http://schemas.microsoft.com/office/drawing/2014/main" id="{9D4FCE44-7597-41AA-A73D-B72721C4E44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159758" y="1001253"/>
            <a:ext cx="3103771" cy="2778991"/>
          </a:xfrm>
          <a:prstGeom prst="rect">
            <a:avLst/>
          </a:prstGeom>
        </p:spPr>
      </p:pic>
      <p:pic>
        <p:nvPicPr>
          <p:cNvPr id="8" name="Picture 7">
            <a:extLst>
              <a:ext uri="{FF2B5EF4-FFF2-40B4-BE49-F238E27FC236}">
                <a16:creationId xmlns:a16="http://schemas.microsoft.com/office/drawing/2014/main" id="{507FB591-EEDA-4AB4-91E5-B8F668DD9D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432005" y="904742"/>
            <a:ext cx="3934449" cy="2194558"/>
          </a:xfrm>
          <a:prstGeom prst="rect">
            <a:avLst/>
          </a:prstGeom>
        </p:spPr>
      </p:pic>
      <p:grpSp>
        <p:nvGrpSpPr>
          <p:cNvPr id="5" name="Group 4"/>
          <p:cNvGrpSpPr/>
          <p:nvPr/>
        </p:nvGrpSpPr>
        <p:grpSpPr>
          <a:xfrm>
            <a:off x="3606800" y="1091547"/>
            <a:ext cx="1432560" cy="2672080"/>
            <a:chOff x="2082800" y="3017520"/>
            <a:chExt cx="1432560" cy="2672080"/>
          </a:xfrm>
        </p:grpSpPr>
        <p:sp>
          <p:nvSpPr>
            <p:cNvPr id="3" name="Rectangle 2"/>
            <p:cNvSpPr/>
            <p:nvPr/>
          </p:nvSpPr>
          <p:spPr bwMode="auto">
            <a:xfrm>
              <a:off x="2763520" y="3017520"/>
              <a:ext cx="751840" cy="18592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1"/>
            <p:cNvSpPr/>
            <p:nvPr/>
          </p:nvSpPr>
          <p:spPr bwMode="auto">
            <a:xfrm>
              <a:off x="2082800" y="4846320"/>
              <a:ext cx="1391920" cy="8432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7" name="Rectangle 6"/>
          <p:cNvSpPr/>
          <p:nvPr/>
        </p:nvSpPr>
        <p:spPr bwMode="auto">
          <a:xfrm>
            <a:off x="8544560" y="1061067"/>
            <a:ext cx="1778000" cy="19304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Content Placeholder 2">
            <a:extLst>
              <a:ext uri="{FF2B5EF4-FFF2-40B4-BE49-F238E27FC236}">
                <a16:creationId xmlns:a16="http://schemas.microsoft.com/office/drawing/2014/main" id="{EBCD2B1C-EFA7-4EB4-A52C-C00CCE741F35}"/>
              </a:ext>
            </a:extLst>
          </p:cNvPr>
          <p:cNvSpPr txBox="1">
            <a:spLocks/>
          </p:cNvSpPr>
          <p:nvPr/>
        </p:nvSpPr>
        <p:spPr>
          <a:xfrm>
            <a:off x="623888" y="3689161"/>
            <a:ext cx="10677525"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err="1">
                <a:ln>
                  <a:noFill/>
                </a:ln>
                <a:solidFill>
                  <a:srgbClr val="585858"/>
                </a:solidFill>
                <a:effectLst/>
                <a:uLnTx/>
                <a:uFillTx/>
                <a:latin typeface="Arial"/>
                <a:ea typeface="+mn-ea"/>
                <a:cs typeface="+mn-cs"/>
              </a:rPr>
              <a:t>Yukti</a:t>
            </a:r>
            <a:r>
              <a:rPr kumimoji="0" lang="en-GB" sz="2000" b="0" i="0" u="none" strike="noStrike" kern="1200" cap="none" spc="0" normalizeH="0" baseline="0" noProof="0" dirty="0">
                <a:ln>
                  <a:noFill/>
                </a:ln>
                <a:solidFill>
                  <a:srgbClr val="585858"/>
                </a:solidFill>
                <a:effectLst/>
                <a:uLnTx/>
                <a:uFillTx/>
                <a:latin typeface="Arial"/>
                <a:ea typeface="+mn-ea"/>
                <a:cs typeface="+mn-cs"/>
              </a:rPr>
              <a:t> puts 1 apple and 3 oranges in each bag.  If she uses 8 apples, how many oranges must she use?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500" b="0" i="0" u="none" strike="noStrike" kern="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What do you notice about the horizontal relationship? What about the vertical relationship?</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Repeat for other relationships.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5" name="TextBox 19">
            <a:extLst>
              <a:ext uri="{FF2B5EF4-FFF2-40B4-BE49-F238E27FC236}">
                <a16:creationId xmlns:a16="http://schemas.microsoft.com/office/drawing/2014/main" id="{D5CBA83C-2737-43E5-B9A7-EE5F4CFFA4A2}"/>
              </a:ext>
            </a:extLst>
          </p:cNvPr>
          <p:cNvSpPr txBox="1"/>
          <p:nvPr/>
        </p:nvSpPr>
        <p:spPr>
          <a:xfrm>
            <a:off x="623888" y="4518578"/>
            <a:ext cx="10313548"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one apple she puts three oranges.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If she puts 8 apples in she will put 3 x 8 oranges in. 3 x 8 = 24.</a:t>
            </a:r>
          </a:p>
        </p:txBody>
      </p:sp>
    </p:spTree>
    <p:extLst>
      <p:ext uri="{BB962C8B-B14F-4D97-AF65-F5344CB8AC3E}">
        <p14:creationId xmlns:p14="http://schemas.microsoft.com/office/powerpoint/2010/main" val="259386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7"/>
                                        </p:tgtEl>
                                      </p:cBhvr>
                                    </p:animEffect>
                                    <p:set>
                                      <p:cBhvr>
                                        <p:cTn id="25" dur="1" fill="hold">
                                          <p:stCondLst>
                                            <p:cond delay="499"/>
                                          </p:stCondLst>
                                        </p:cTn>
                                        <p:tgtEl>
                                          <p:spTgt spid="7"/>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7C6B458-8FAC-41B5-99FC-12FFAB7A0010}"/>
              </a:ext>
            </a:extLst>
          </p:cNvPr>
          <p:cNvSpPr>
            <a:spLocks noGrp="1"/>
          </p:cNvSpPr>
          <p:nvPr>
            <p:ph type="title"/>
          </p:nvPr>
        </p:nvSpPr>
        <p:spPr/>
        <p:txBody>
          <a:bodyPr/>
          <a:lstStyle/>
          <a:p>
            <a:r>
              <a:rPr lang="en-GB" dirty="0"/>
              <a:t>6AS/MD-3 Solve problems involving ratio relationships</a:t>
            </a:r>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30099" y="1614659"/>
            <a:ext cx="4500569" cy="3628681"/>
          </a:xfrm>
          <a:prstGeom prst="rect">
            <a:avLst/>
          </a:prstGeom>
        </p:spPr>
      </p:pic>
      <p:sp>
        <p:nvSpPr>
          <p:cNvPr id="5" name="Rectangle 4">
            <a:extLst>
              <a:ext uri="{FF2B5EF4-FFF2-40B4-BE49-F238E27FC236}">
                <a16:creationId xmlns:a16="http://schemas.microsoft.com/office/drawing/2014/main" id="{F391BE66-D431-4DB0-AD29-941266EBB80C}"/>
              </a:ext>
            </a:extLst>
          </p:cNvPr>
          <p:cNvSpPr/>
          <p:nvPr/>
        </p:nvSpPr>
        <p:spPr bwMode="auto">
          <a:xfrm>
            <a:off x="930099" y="4572000"/>
            <a:ext cx="2712345" cy="78810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1F91084A-4D1B-487F-A685-A4E5443C49CA}"/>
              </a:ext>
            </a:extLst>
          </p:cNvPr>
          <p:cNvSpPr/>
          <p:nvPr/>
        </p:nvSpPr>
        <p:spPr bwMode="auto">
          <a:xfrm>
            <a:off x="5224243" y="4572000"/>
            <a:ext cx="2712345" cy="78810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a:extLst>
              <a:ext uri="{FF2B5EF4-FFF2-40B4-BE49-F238E27FC236}">
                <a16:creationId xmlns:a16="http://schemas.microsoft.com/office/drawing/2014/main" id="{0A00BA42-9AFE-4358-9C4F-C729DC6DAA94}"/>
              </a:ext>
            </a:extLst>
          </p:cNvPr>
          <p:cNvSpPr/>
          <p:nvPr/>
        </p:nvSpPr>
        <p:spPr bwMode="auto">
          <a:xfrm>
            <a:off x="3930949" y="2606231"/>
            <a:ext cx="313569" cy="30368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12">
            <a:extLst>
              <a:ext uri="{FF2B5EF4-FFF2-40B4-BE49-F238E27FC236}">
                <a16:creationId xmlns:a16="http://schemas.microsoft.com/office/drawing/2014/main" id="{24019265-8635-4CC2-93E2-41A072BFE5DD}"/>
              </a:ext>
            </a:extLst>
          </p:cNvPr>
          <p:cNvSpPr/>
          <p:nvPr/>
        </p:nvSpPr>
        <p:spPr bwMode="auto">
          <a:xfrm>
            <a:off x="3577759" y="2384512"/>
            <a:ext cx="857839" cy="30362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31AF76FD-AA21-4758-93EF-820AA03EBF52}"/>
              </a:ext>
            </a:extLst>
          </p:cNvPr>
          <p:cNvSpPr/>
          <p:nvPr/>
        </p:nvSpPr>
        <p:spPr bwMode="auto">
          <a:xfrm>
            <a:off x="4406726" y="2384512"/>
            <a:ext cx="1063725" cy="30362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DCD4DEA6-4227-4D0C-8867-0BF644EEB239}"/>
              </a:ext>
            </a:extLst>
          </p:cNvPr>
          <p:cNvSpPr/>
          <p:nvPr/>
        </p:nvSpPr>
        <p:spPr bwMode="auto">
          <a:xfrm>
            <a:off x="2867224" y="1497899"/>
            <a:ext cx="1568374" cy="91862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8" name="Content Placeholder 2">
            <a:extLst>
              <a:ext uri="{FF2B5EF4-FFF2-40B4-BE49-F238E27FC236}">
                <a16:creationId xmlns:a16="http://schemas.microsoft.com/office/drawing/2014/main" id="{FF98511A-7A26-4C18-9F6C-44DBCBFF9762}"/>
              </a:ext>
            </a:extLst>
          </p:cNvPr>
          <p:cNvSpPr txBox="1">
            <a:spLocks/>
          </p:cNvSpPr>
          <p:nvPr/>
        </p:nvSpPr>
        <p:spPr>
          <a:xfrm>
            <a:off x="6021249" y="1488872"/>
            <a:ext cx="5835391" cy="347717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Use cubes to represent the following scenario. </a:t>
            </a:r>
            <a:r>
              <a:rPr kumimoji="0" lang="en-GB" sz="2000" b="0" i="0" u="none" strike="noStrike" kern="1200" cap="none" spc="0" normalizeH="0" baseline="0" noProof="0" dirty="0" err="1">
                <a:ln>
                  <a:noFill/>
                </a:ln>
                <a:solidFill>
                  <a:srgbClr val="585858"/>
                </a:solidFill>
                <a:effectLst/>
                <a:uLnTx/>
                <a:uFillTx/>
                <a:latin typeface="Arial" panose="020B0604020202020204" pitchFamily="34" charset="0"/>
                <a:ea typeface="Myriad Pro Semibold" charset="0"/>
                <a:cs typeface="Arial" panose="020B0604020202020204" pitchFamily="34" charset="0"/>
              </a:rPr>
              <a:t>Yukti</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 puts 1 apple and 3 oranges in each bag.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How many apples would there be if there are 20 pieces of fruit altogether?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How many pieces of fruit are there in each bag?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How many times larger is 20 than 4?</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Considering the vertical relationship, how many times larger is 4 than 1? How can that be used to calculate how many apples there would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p:txBody>
      </p:sp>
    </p:spTree>
    <p:extLst>
      <p:ext uri="{BB962C8B-B14F-4D97-AF65-F5344CB8AC3E}">
        <p14:creationId xmlns:p14="http://schemas.microsoft.com/office/powerpoint/2010/main" val="2079706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15"/>
                                        </p:tgtEl>
                                      </p:cBhvr>
                                    </p:animEffect>
                                    <p:set>
                                      <p:cBhvr>
                                        <p:cTn id="25" dur="1" fill="hold">
                                          <p:stCondLst>
                                            <p:cond delay="499"/>
                                          </p:stCondLst>
                                        </p:cTn>
                                        <p:tgtEl>
                                          <p:spTgt spid="15"/>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0" nodeType="clickEffect">
                                  <p:stCondLst>
                                    <p:cond delay="0"/>
                                  </p:stCondLst>
                                  <p:childTnLst>
                                    <p:animEffect transition="out" filter="fade">
                                      <p:cBhvr>
                                        <p:cTn id="33" dur="500"/>
                                        <p:tgtEl>
                                          <p:spTgt spid="14"/>
                                        </p:tgtEl>
                                      </p:cBhvr>
                                    </p:animEffect>
                                    <p:set>
                                      <p:cBhvr>
                                        <p:cTn id="34" dur="1" fill="hold">
                                          <p:stCondLst>
                                            <p:cond delay="499"/>
                                          </p:stCondLst>
                                        </p:cTn>
                                        <p:tgtEl>
                                          <p:spTgt spid="1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0" nodeType="clickEffect">
                                  <p:stCondLst>
                                    <p:cond delay="0"/>
                                  </p:stCondLst>
                                  <p:childTnLst>
                                    <p:animEffect transition="out" filter="fade">
                                      <p:cBhvr>
                                        <p:cTn id="38" dur="500"/>
                                        <p:tgtEl>
                                          <p:spTgt spid="11"/>
                                        </p:tgtEl>
                                      </p:cBhvr>
                                    </p:animEffect>
                                    <p:set>
                                      <p:cBhvr>
                                        <p:cTn id="39"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electronics&#10;&#10;Description automatically generated">
            <a:extLst>
              <a:ext uri="{FF2B5EF4-FFF2-40B4-BE49-F238E27FC236}">
                <a16:creationId xmlns:a16="http://schemas.microsoft.com/office/drawing/2014/main" id="{4D81443B-77F9-4122-9B33-EFF75C781C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08317" y="1410079"/>
            <a:ext cx="6645896" cy="4698580"/>
          </a:xfrm>
          <a:prstGeom prst="rect">
            <a:avLst/>
          </a:prstGeom>
        </p:spPr>
      </p:pic>
      <p:sp>
        <p:nvSpPr>
          <p:cNvPr id="21" name="Rectangle 20">
            <a:extLst>
              <a:ext uri="{FF2B5EF4-FFF2-40B4-BE49-F238E27FC236}">
                <a16:creationId xmlns:a16="http://schemas.microsoft.com/office/drawing/2014/main" id="{B80B3901-213E-4BC5-B3B9-82785B1C9E53}"/>
              </a:ext>
            </a:extLst>
          </p:cNvPr>
          <p:cNvSpPr/>
          <p:nvPr/>
        </p:nvSpPr>
        <p:spPr bwMode="auto">
          <a:xfrm>
            <a:off x="4469219" y="3156006"/>
            <a:ext cx="499730" cy="3110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Rectangle 21">
            <a:extLst>
              <a:ext uri="{FF2B5EF4-FFF2-40B4-BE49-F238E27FC236}">
                <a16:creationId xmlns:a16="http://schemas.microsoft.com/office/drawing/2014/main" id="{A5F7B11A-226A-498A-BA02-B6E84DBB99EF}"/>
              </a:ext>
            </a:extLst>
          </p:cNvPr>
          <p:cNvSpPr/>
          <p:nvPr/>
        </p:nvSpPr>
        <p:spPr bwMode="auto">
          <a:xfrm>
            <a:off x="4469219" y="3964725"/>
            <a:ext cx="499730" cy="3110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 name="Rectangle 22">
            <a:extLst>
              <a:ext uri="{FF2B5EF4-FFF2-40B4-BE49-F238E27FC236}">
                <a16:creationId xmlns:a16="http://schemas.microsoft.com/office/drawing/2014/main" id="{7072D3E6-03BA-4A54-8A9B-0036846419E4}"/>
              </a:ext>
            </a:extLst>
          </p:cNvPr>
          <p:cNvSpPr/>
          <p:nvPr/>
        </p:nvSpPr>
        <p:spPr bwMode="auto">
          <a:xfrm>
            <a:off x="4469219" y="4720442"/>
            <a:ext cx="499730" cy="3110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Title 4">
            <a:extLst>
              <a:ext uri="{FF2B5EF4-FFF2-40B4-BE49-F238E27FC236}">
                <a16:creationId xmlns:a16="http://schemas.microsoft.com/office/drawing/2014/main" id="{762E6480-8EC9-4313-938B-7BAE299A7062}"/>
              </a:ext>
            </a:extLst>
          </p:cNvPr>
          <p:cNvSpPr>
            <a:spLocks noGrp="1"/>
          </p:cNvSpPr>
          <p:nvPr>
            <p:ph type="title"/>
          </p:nvPr>
        </p:nvSpPr>
        <p:spPr/>
        <p:txBody>
          <a:bodyPr/>
          <a:lstStyle/>
          <a:p>
            <a:r>
              <a:rPr lang="en-GB" dirty="0"/>
              <a:t>6AS/MD-3 Solve problems involving ratio relationships</a:t>
            </a:r>
          </a:p>
        </p:txBody>
      </p:sp>
      <p:sp>
        <p:nvSpPr>
          <p:cNvPr id="4" name="Rectangle 3"/>
          <p:cNvSpPr/>
          <p:nvPr/>
        </p:nvSpPr>
        <p:spPr bwMode="auto">
          <a:xfrm>
            <a:off x="3574090" y="1370417"/>
            <a:ext cx="1328737" cy="800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p:cNvSpPr/>
          <p:nvPr/>
        </p:nvSpPr>
        <p:spPr bwMode="auto">
          <a:xfrm>
            <a:off x="4297991" y="2165755"/>
            <a:ext cx="919162" cy="320516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1"/>
          <p:cNvSpPr/>
          <p:nvPr/>
        </p:nvSpPr>
        <p:spPr bwMode="auto">
          <a:xfrm>
            <a:off x="3738324" y="5218293"/>
            <a:ext cx="3276599" cy="91916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12"/>
          <p:cNvSpPr/>
          <p:nvPr/>
        </p:nvSpPr>
        <p:spPr bwMode="auto">
          <a:xfrm>
            <a:off x="6191012" y="2141720"/>
            <a:ext cx="919162" cy="320516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Rectangle 25">
            <a:extLst>
              <a:ext uri="{FF2B5EF4-FFF2-40B4-BE49-F238E27FC236}">
                <a16:creationId xmlns:a16="http://schemas.microsoft.com/office/drawing/2014/main" id="{BBCB1496-D6CA-4910-A299-23DF88AA7B5C}"/>
              </a:ext>
            </a:extLst>
          </p:cNvPr>
          <p:cNvSpPr/>
          <p:nvPr/>
        </p:nvSpPr>
        <p:spPr bwMode="auto">
          <a:xfrm>
            <a:off x="6293478" y="3156007"/>
            <a:ext cx="564521" cy="2729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Rectangle 26">
            <a:extLst>
              <a:ext uri="{FF2B5EF4-FFF2-40B4-BE49-F238E27FC236}">
                <a16:creationId xmlns:a16="http://schemas.microsoft.com/office/drawing/2014/main" id="{EB867882-758D-4910-9C17-7CF6E1745154}"/>
              </a:ext>
            </a:extLst>
          </p:cNvPr>
          <p:cNvSpPr/>
          <p:nvPr/>
        </p:nvSpPr>
        <p:spPr bwMode="auto">
          <a:xfrm>
            <a:off x="6293478" y="3964726"/>
            <a:ext cx="564521" cy="2729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Rectangle 27">
            <a:extLst>
              <a:ext uri="{FF2B5EF4-FFF2-40B4-BE49-F238E27FC236}">
                <a16:creationId xmlns:a16="http://schemas.microsoft.com/office/drawing/2014/main" id="{D4C9CA45-E955-4F78-BA91-A5E2DB120F6D}"/>
              </a:ext>
            </a:extLst>
          </p:cNvPr>
          <p:cNvSpPr/>
          <p:nvPr/>
        </p:nvSpPr>
        <p:spPr bwMode="auto">
          <a:xfrm>
            <a:off x="6293478" y="4720443"/>
            <a:ext cx="598217" cy="31101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Content Placeholder 2">
            <a:extLst>
              <a:ext uri="{FF2B5EF4-FFF2-40B4-BE49-F238E27FC236}">
                <a16:creationId xmlns:a16="http://schemas.microsoft.com/office/drawing/2014/main" id="{069FECDE-DD88-4BB9-90FC-C12DAAD61FE0}"/>
              </a:ext>
            </a:extLst>
          </p:cNvPr>
          <p:cNvSpPr txBox="1">
            <a:spLocks/>
          </p:cNvSpPr>
          <p:nvPr/>
        </p:nvSpPr>
        <p:spPr>
          <a:xfrm>
            <a:off x="7212640" y="1690411"/>
            <a:ext cx="4369760" cy="347717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rPr>
              <a:t>The recipe shown creates two smoothies. </a:t>
            </a:r>
            <a:r>
              <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rPr>
              <a:t>What do you need to make four smoothies?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rPr>
              <a:t>How many times greater is 4 smoothies than 2 smoothies? How can this be used to calculate the unknown values in the recipe?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rPr>
              <a:t>What do you need to make 20 smoothies? How is this calculated?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Myriad Pro Semibold" charset="0"/>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p:txBody>
      </p:sp>
    </p:spTree>
    <p:extLst>
      <p:ext uri="{BB962C8B-B14F-4D97-AF65-F5344CB8AC3E}">
        <p14:creationId xmlns:p14="http://schemas.microsoft.com/office/powerpoint/2010/main" val="653870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4"/>
                                        </p:tgtEl>
                                      </p:cBhvr>
                                    </p:animEffect>
                                    <p:set>
                                      <p:cBhvr>
                                        <p:cTn id="16" dur="1" fill="hold">
                                          <p:stCondLst>
                                            <p:cond delay="499"/>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21"/>
                                        </p:tgtEl>
                                      </p:cBhvr>
                                    </p:animEffect>
                                    <p:set>
                                      <p:cBhvr>
                                        <p:cTn id="21" dur="1" fill="hold">
                                          <p:stCondLst>
                                            <p:cond delay="499"/>
                                          </p:stCondLst>
                                        </p:cTn>
                                        <p:tgtEl>
                                          <p:spTgt spid="21"/>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0" nodeType="clickEffect">
                                  <p:stCondLst>
                                    <p:cond delay="0"/>
                                  </p:stCondLst>
                                  <p:childTnLst>
                                    <p:animEffect transition="out" filter="fade">
                                      <p:cBhvr>
                                        <p:cTn id="25" dur="500"/>
                                        <p:tgtEl>
                                          <p:spTgt spid="22"/>
                                        </p:tgtEl>
                                      </p:cBhvr>
                                    </p:animEffect>
                                    <p:set>
                                      <p:cBhvr>
                                        <p:cTn id="26" dur="1" fill="hold">
                                          <p:stCondLst>
                                            <p:cond delay="499"/>
                                          </p:stCondLst>
                                        </p:cTn>
                                        <p:tgtEl>
                                          <p:spTgt spid="2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23"/>
                                        </p:tgtEl>
                                      </p:cBhvr>
                                    </p:animEffect>
                                    <p:set>
                                      <p:cBhvr>
                                        <p:cTn id="31" dur="1" fill="hold">
                                          <p:stCondLst>
                                            <p:cond delay="499"/>
                                          </p:stCondLst>
                                        </p:cTn>
                                        <p:tgtEl>
                                          <p:spTgt spid="23"/>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0" nodeType="clickEffect">
                                  <p:stCondLst>
                                    <p:cond delay="0"/>
                                  </p:stCondLst>
                                  <p:childTnLst>
                                    <p:animEffect transition="out" filter="fade">
                                      <p:cBhvr>
                                        <p:cTn id="35" dur="500"/>
                                        <p:tgtEl>
                                          <p:spTgt spid="13"/>
                                        </p:tgtEl>
                                      </p:cBhvr>
                                    </p:animEffect>
                                    <p:set>
                                      <p:cBhvr>
                                        <p:cTn id="36" dur="1" fill="hold">
                                          <p:stCondLst>
                                            <p:cond delay="499"/>
                                          </p:stCondLst>
                                        </p:cTn>
                                        <p:tgtEl>
                                          <p:spTgt spid="13"/>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0" nodeType="clickEffect">
                                  <p:stCondLst>
                                    <p:cond delay="0"/>
                                  </p:stCondLst>
                                  <p:childTnLst>
                                    <p:animEffect transition="out" filter="fade">
                                      <p:cBhvr>
                                        <p:cTn id="44" dur="500"/>
                                        <p:tgtEl>
                                          <p:spTgt spid="12"/>
                                        </p:tgtEl>
                                      </p:cBhvr>
                                    </p:animEffect>
                                    <p:set>
                                      <p:cBhvr>
                                        <p:cTn id="45" dur="1" fill="hold">
                                          <p:stCondLst>
                                            <p:cond delay="499"/>
                                          </p:stCondLst>
                                        </p:cTn>
                                        <p:tgtEl>
                                          <p:spTgt spid="12"/>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0" nodeType="clickEffect">
                                  <p:stCondLst>
                                    <p:cond delay="0"/>
                                  </p:stCondLst>
                                  <p:childTnLst>
                                    <p:animEffect transition="out" filter="fade">
                                      <p:cBhvr>
                                        <p:cTn id="49" dur="500"/>
                                        <p:tgtEl>
                                          <p:spTgt spid="26"/>
                                        </p:tgtEl>
                                      </p:cBhvr>
                                    </p:animEffect>
                                    <p:set>
                                      <p:cBhvr>
                                        <p:cTn id="50" dur="1" fill="hold">
                                          <p:stCondLst>
                                            <p:cond delay="499"/>
                                          </p:stCondLst>
                                        </p:cTn>
                                        <p:tgtEl>
                                          <p:spTgt spid="2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0" nodeType="clickEffect">
                                  <p:stCondLst>
                                    <p:cond delay="0"/>
                                  </p:stCondLst>
                                  <p:childTnLst>
                                    <p:animEffect transition="out" filter="fade">
                                      <p:cBhvr>
                                        <p:cTn id="54" dur="500"/>
                                        <p:tgtEl>
                                          <p:spTgt spid="27"/>
                                        </p:tgtEl>
                                      </p:cBhvr>
                                    </p:animEffect>
                                    <p:set>
                                      <p:cBhvr>
                                        <p:cTn id="55" dur="1" fill="hold">
                                          <p:stCondLst>
                                            <p:cond delay="499"/>
                                          </p:stCondLst>
                                        </p:cTn>
                                        <p:tgtEl>
                                          <p:spTgt spid="27"/>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0" nodeType="clickEffect">
                                  <p:stCondLst>
                                    <p:cond delay="0"/>
                                  </p:stCondLst>
                                  <p:childTnLst>
                                    <p:animEffect transition="out" filter="fade">
                                      <p:cBhvr>
                                        <p:cTn id="59" dur="500"/>
                                        <p:tgtEl>
                                          <p:spTgt spid="28"/>
                                        </p:tgtEl>
                                      </p:cBhvr>
                                    </p:animEffect>
                                    <p:set>
                                      <p:cBhvr>
                                        <p:cTn id="60"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4" grpId="0" animBg="1"/>
      <p:bldP spid="11" grpId="0" animBg="1"/>
      <p:bldP spid="12" grpId="0" animBg="1"/>
      <p:bldP spid="13" grpId="0" animBg="1"/>
      <p:bldP spid="26" grpId="0" animBg="1"/>
      <p:bldP spid="27" grpId="0" animBg="1"/>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875F82C-9900-4480-82C4-D32F65DA0924}"/>
              </a:ext>
            </a:extLst>
          </p:cNvPr>
          <p:cNvSpPr>
            <a:spLocks noGrp="1"/>
          </p:cNvSpPr>
          <p:nvPr>
            <p:ph type="title"/>
          </p:nvPr>
        </p:nvSpPr>
        <p:spPr/>
        <p:txBody>
          <a:bodyPr/>
          <a:lstStyle/>
          <a:p>
            <a:r>
              <a:rPr lang="en-GB" dirty="0"/>
              <a:t>6AS/MD-3 Solve problems involving ratio relationships</a:t>
            </a:r>
          </a:p>
        </p:txBody>
      </p:sp>
      <p:pic>
        <p:nvPicPr>
          <p:cNvPr id="6" name="Picture 5" descr="A close up of a keyboard&#10;&#10;Description automatically generated">
            <a:extLst>
              <a:ext uri="{FF2B5EF4-FFF2-40B4-BE49-F238E27FC236}">
                <a16:creationId xmlns:a16="http://schemas.microsoft.com/office/drawing/2014/main" id="{77AC2694-6E73-43D3-84B5-20D7E054E57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8572" y="1557338"/>
            <a:ext cx="4776340" cy="3808244"/>
          </a:xfrm>
          <a:prstGeom prst="rect">
            <a:avLst/>
          </a:prstGeom>
        </p:spPr>
      </p:pic>
      <p:sp>
        <p:nvSpPr>
          <p:cNvPr id="7" name="Rectangle 6">
            <a:extLst>
              <a:ext uri="{FF2B5EF4-FFF2-40B4-BE49-F238E27FC236}">
                <a16:creationId xmlns:a16="http://schemas.microsoft.com/office/drawing/2014/main" id="{E391AC86-375A-46EE-AA27-4414D47BF97B}"/>
              </a:ext>
            </a:extLst>
          </p:cNvPr>
          <p:cNvSpPr/>
          <p:nvPr/>
        </p:nvSpPr>
        <p:spPr bwMode="auto">
          <a:xfrm>
            <a:off x="4381414" y="2290584"/>
            <a:ext cx="1013498" cy="3074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 name="Rectangle 7">
            <a:extLst>
              <a:ext uri="{FF2B5EF4-FFF2-40B4-BE49-F238E27FC236}">
                <a16:creationId xmlns:a16="http://schemas.microsoft.com/office/drawing/2014/main" id="{394AC610-2B5A-4C30-BB13-A652377D83A7}"/>
              </a:ext>
            </a:extLst>
          </p:cNvPr>
          <p:cNvSpPr/>
          <p:nvPr/>
        </p:nvSpPr>
        <p:spPr bwMode="auto">
          <a:xfrm>
            <a:off x="3468554" y="1581071"/>
            <a:ext cx="1778113" cy="78139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TextBox 19">
            <a:extLst>
              <a:ext uri="{FF2B5EF4-FFF2-40B4-BE49-F238E27FC236}">
                <a16:creationId xmlns:a16="http://schemas.microsoft.com/office/drawing/2014/main" id="{C741F0FF-22DD-4402-884C-11D1AF3766DC}"/>
              </a:ext>
            </a:extLst>
          </p:cNvPr>
          <p:cNvSpPr txBox="1"/>
          <p:nvPr/>
        </p:nvSpPr>
        <p:spPr>
          <a:xfrm>
            <a:off x="6679962" y="4044431"/>
            <a:ext cx="4530248" cy="144655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One smoothie is one-half the size of two smoothies.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One half of two is equal to 1.</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Or 2 divided by 2 is equal to 1.</a:t>
            </a:r>
          </a:p>
        </p:txBody>
      </p:sp>
      <p:sp>
        <p:nvSpPr>
          <p:cNvPr id="11" name="Content Placeholder 2">
            <a:extLst>
              <a:ext uri="{FF2B5EF4-FFF2-40B4-BE49-F238E27FC236}">
                <a16:creationId xmlns:a16="http://schemas.microsoft.com/office/drawing/2014/main" id="{91D40ECE-60F8-4043-9A38-EAE88970DB0B}"/>
              </a:ext>
            </a:extLst>
          </p:cNvPr>
          <p:cNvSpPr txBox="1">
            <a:spLocks/>
          </p:cNvSpPr>
          <p:nvPr/>
        </p:nvSpPr>
        <p:spPr>
          <a:xfrm>
            <a:off x="6307772" y="1557338"/>
            <a:ext cx="5274629" cy="467201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rPr>
              <a:t>The recipe shown creates two smoothies. </a:t>
            </a:r>
            <a:r>
              <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rPr>
              <a:t>What do you need to make one smoothie?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rPr>
              <a:t>How must the recipe be adjusted to go from 2 smoothies to 1 smoothie? How can this be used to calculate the unknown values in the recipe?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CB310F37-3A08-4408-A8B6-E8636C5351A6}"/>
              </a:ext>
            </a:extLst>
          </p:cNvPr>
          <p:cNvSpPr/>
          <p:nvPr/>
        </p:nvSpPr>
        <p:spPr bwMode="auto">
          <a:xfrm>
            <a:off x="4596137" y="3309782"/>
            <a:ext cx="564521" cy="31101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12">
            <a:extLst>
              <a:ext uri="{FF2B5EF4-FFF2-40B4-BE49-F238E27FC236}">
                <a16:creationId xmlns:a16="http://schemas.microsoft.com/office/drawing/2014/main" id="{D3838A66-19B3-4D09-8543-3B1D2A1B958E}"/>
              </a:ext>
            </a:extLst>
          </p:cNvPr>
          <p:cNvSpPr/>
          <p:nvPr/>
        </p:nvSpPr>
        <p:spPr bwMode="auto">
          <a:xfrm>
            <a:off x="4596136" y="4044431"/>
            <a:ext cx="564521" cy="45110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C443C45E-7A69-4EED-8C8F-B798FF289309}"/>
              </a:ext>
            </a:extLst>
          </p:cNvPr>
          <p:cNvSpPr/>
          <p:nvPr/>
        </p:nvSpPr>
        <p:spPr bwMode="auto">
          <a:xfrm>
            <a:off x="4616052" y="4881443"/>
            <a:ext cx="460995" cy="28086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1651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12"/>
                                        </p:tgtEl>
                                      </p:cBhvr>
                                    </p:animEffect>
                                    <p:set>
                                      <p:cBhvr>
                                        <p:cTn id="25" dur="1" fill="hold">
                                          <p:stCondLst>
                                            <p:cond delay="499"/>
                                          </p:stCondLst>
                                        </p:cTn>
                                        <p:tgtEl>
                                          <p:spTgt spid="1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0" nodeType="clickEffect">
                                  <p:stCondLst>
                                    <p:cond delay="0"/>
                                  </p:stCondLst>
                                  <p:childTnLst>
                                    <p:animEffect transition="out" filter="fade">
                                      <p:cBhvr>
                                        <p:cTn id="29" dur="500"/>
                                        <p:tgtEl>
                                          <p:spTgt spid="13"/>
                                        </p:tgtEl>
                                      </p:cBhvr>
                                    </p:animEffect>
                                    <p:set>
                                      <p:cBhvr>
                                        <p:cTn id="30" dur="1" fill="hold">
                                          <p:stCondLst>
                                            <p:cond delay="499"/>
                                          </p:stCondLst>
                                        </p:cTn>
                                        <p:tgtEl>
                                          <p:spTgt spid="13"/>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0" nodeType="clickEffect">
                                  <p:stCondLst>
                                    <p:cond delay="0"/>
                                  </p:stCondLst>
                                  <p:childTnLst>
                                    <p:animEffect transition="out" filter="fade">
                                      <p:cBhvr>
                                        <p:cTn id="34" dur="500"/>
                                        <p:tgtEl>
                                          <p:spTgt spid="14"/>
                                        </p:tgtEl>
                                      </p:cBhvr>
                                    </p:animEffect>
                                    <p:set>
                                      <p:cBhvr>
                                        <p:cTn id="35"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5"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AC647-2202-4BDC-B9B3-5E3A0B8D6352}"/>
              </a:ext>
            </a:extLst>
          </p:cNvPr>
          <p:cNvSpPr>
            <a:spLocks noGrp="1"/>
          </p:cNvSpPr>
          <p:nvPr>
            <p:ph type="title"/>
          </p:nvPr>
        </p:nvSpPr>
        <p:spPr/>
        <p:txBody>
          <a:bodyPr/>
          <a:lstStyle/>
          <a:p>
            <a:r>
              <a:rPr lang="en-GB" dirty="0"/>
              <a:t>6AS/MD-3 Solve problems involving ratio relationships</a:t>
            </a:r>
          </a:p>
        </p:txBody>
      </p:sp>
      <p:sp>
        <p:nvSpPr>
          <p:cNvPr id="5" name="Rectangle 4">
            <a:extLst>
              <a:ext uri="{FF2B5EF4-FFF2-40B4-BE49-F238E27FC236}">
                <a16:creationId xmlns:a16="http://schemas.microsoft.com/office/drawing/2014/main" id="{CEEF44C1-1DD6-4677-9C89-DBD84796906A}"/>
              </a:ext>
            </a:extLst>
          </p:cNvPr>
          <p:cNvSpPr/>
          <p:nvPr/>
        </p:nvSpPr>
        <p:spPr bwMode="auto">
          <a:xfrm>
            <a:off x="6274500" y="2515091"/>
            <a:ext cx="1040699" cy="80349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TextBox 9">
            <a:extLst>
              <a:ext uri="{FF2B5EF4-FFF2-40B4-BE49-F238E27FC236}">
                <a16:creationId xmlns:a16="http://schemas.microsoft.com/office/drawing/2014/main" id="{0122CE47-F551-4328-B39D-9C91E62994B6}"/>
              </a:ext>
            </a:extLst>
          </p:cNvPr>
          <p:cNvSpPr txBox="1"/>
          <p:nvPr/>
        </p:nvSpPr>
        <p:spPr>
          <a:xfrm>
            <a:off x="3647149" y="2594339"/>
            <a:ext cx="1311511"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Blue</a:t>
            </a:r>
          </a:p>
        </p:txBody>
      </p:sp>
      <p:sp>
        <p:nvSpPr>
          <p:cNvPr id="12" name="TextBox 11">
            <a:extLst>
              <a:ext uri="{FF2B5EF4-FFF2-40B4-BE49-F238E27FC236}">
                <a16:creationId xmlns:a16="http://schemas.microsoft.com/office/drawing/2014/main" id="{24678137-F5C5-4739-8AD6-3730C86C80B1}"/>
              </a:ext>
            </a:extLst>
          </p:cNvPr>
          <p:cNvSpPr txBox="1"/>
          <p:nvPr/>
        </p:nvSpPr>
        <p:spPr>
          <a:xfrm>
            <a:off x="1150402" y="2594339"/>
            <a:ext cx="1311511"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Red</a:t>
            </a:r>
          </a:p>
        </p:txBody>
      </p:sp>
      <p:sp>
        <p:nvSpPr>
          <p:cNvPr id="14" name="TextBox 13">
            <a:extLst>
              <a:ext uri="{FF2B5EF4-FFF2-40B4-BE49-F238E27FC236}">
                <a16:creationId xmlns:a16="http://schemas.microsoft.com/office/drawing/2014/main" id="{F12E0675-B8F9-4738-B31C-18A957404C8C}"/>
              </a:ext>
            </a:extLst>
          </p:cNvPr>
          <p:cNvSpPr txBox="1"/>
          <p:nvPr/>
        </p:nvSpPr>
        <p:spPr>
          <a:xfrm>
            <a:off x="1196558" y="3380667"/>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16" name="TextBox 15">
            <a:extLst>
              <a:ext uri="{FF2B5EF4-FFF2-40B4-BE49-F238E27FC236}">
                <a16:creationId xmlns:a16="http://schemas.microsoft.com/office/drawing/2014/main" id="{4DA5739A-0CC6-4228-9E14-83E9ADB3F71F}"/>
              </a:ext>
            </a:extLst>
          </p:cNvPr>
          <p:cNvSpPr txBox="1"/>
          <p:nvPr/>
        </p:nvSpPr>
        <p:spPr>
          <a:xfrm>
            <a:off x="3695047" y="3351843"/>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18" name="TextBox 17">
            <a:extLst>
              <a:ext uri="{FF2B5EF4-FFF2-40B4-BE49-F238E27FC236}">
                <a16:creationId xmlns:a16="http://schemas.microsoft.com/office/drawing/2014/main" id="{8CB423E2-B5DF-49A9-8AF7-C73A0A744848}"/>
              </a:ext>
            </a:extLst>
          </p:cNvPr>
          <p:cNvSpPr txBox="1"/>
          <p:nvPr/>
        </p:nvSpPr>
        <p:spPr>
          <a:xfrm>
            <a:off x="3712181" y="3351843"/>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20" name="TextBox 19">
            <a:extLst>
              <a:ext uri="{FF2B5EF4-FFF2-40B4-BE49-F238E27FC236}">
                <a16:creationId xmlns:a16="http://schemas.microsoft.com/office/drawing/2014/main" id="{89ED6C43-B232-4165-8840-8B09BDDC2E96}"/>
              </a:ext>
            </a:extLst>
          </p:cNvPr>
          <p:cNvSpPr txBox="1"/>
          <p:nvPr/>
        </p:nvSpPr>
        <p:spPr>
          <a:xfrm>
            <a:off x="1211363" y="3387820"/>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22" name="TextBox 21">
            <a:extLst>
              <a:ext uri="{FF2B5EF4-FFF2-40B4-BE49-F238E27FC236}">
                <a16:creationId xmlns:a16="http://schemas.microsoft.com/office/drawing/2014/main" id="{07F3FB59-7D87-42E2-9063-4D19A27DF679}"/>
              </a:ext>
            </a:extLst>
          </p:cNvPr>
          <p:cNvSpPr txBox="1"/>
          <p:nvPr/>
        </p:nvSpPr>
        <p:spPr>
          <a:xfrm>
            <a:off x="3703614" y="3351843"/>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
        <p:nvSpPr>
          <p:cNvPr id="24" name="TextBox 23">
            <a:extLst>
              <a:ext uri="{FF2B5EF4-FFF2-40B4-BE49-F238E27FC236}">
                <a16:creationId xmlns:a16="http://schemas.microsoft.com/office/drawing/2014/main" id="{43594493-D89E-468F-BCAC-DAEE18A691A1}"/>
              </a:ext>
            </a:extLst>
          </p:cNvPr>
          <p:cNvSpPr txBox="1"/>
          <p:nvPr/>
        </p:nvSpPr>
        <p:spPr>
          <a:xfrm>
            <a:off x="1179424" y="3380667"/>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26" name="TextBox 25">
            <a:extLst>
              <a:ext uri="{FF2B5EF4-FFF2-40B4-BE49-F238E27FC236}">
                <a16:creationId xmlns:a16="http://schemas.microsoft.com/office/drawing/2014/main" id="{A2AC8AB3-9312-46AC-B635-194AB2D1D4B5}"/>
              </a:ext>
            </a:extLst>
          </p:cNvPr>
          <p:cNvSpPr txBox="1"/>
          <p:nvPr/>
        </p:nvSpPr>
        <p:spPr>
          <a:xfrm>
            <a:off x="3710812" y="3351843"/>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
        <p:nvSpPr>
          <p:cNvPr id="28" name="TextBox 27">
            <a:extLst>
              <a:ext uri="{FF2B5EF4-FFF2-40B4-BE49-F238E27FC236}">
                <a16:creationId xmlns:a16="http://schemas.microsoft.com/office/drawing/2014/main" id="{6172EADF-808A-4EFA-AF9E-30694D1FB120}"/>
              </a:ext>
            </a:extLst>
          </p:cNvPr>
          <p:cNvSpPr txBox="1"/>
          <p:nvPr/>
        </p:nvSpPr>
        <p:spPr>
          <a:xfrm>
            <a:off x="1187991" y="3398541"/>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30" name="TextBox 29">
            <a:extLst>
              <a:ext uri="{FF2B5EF4-FFF2-40B4-BE49-F238E27FC236}">
                <a16:creationId xmlns:a16="http://schemas.microsoft.com/office/drawing/2014/main" id="{8276E6CF-20BB-4530-BDB1-A933C025FF56}"/>
              </a:ext>
            </a:extLst>
          </p:cNvPr>
          <p:cNvSpPr txBox="1"/>
          <p:nvPr/>
        </p:nvSpPr>
        <p:spPr>
          <a:xfrm>
            <a:off x="3703613" y="3351843"/>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p>
        </p:txBody>
      </p:sp>
      <p:sp>
        <p:nvSpPr>
          <p:cNvPr id="32" name="TextBox 31">
            <a:extLst>
              <a:ext uri="{FF2B5EF4-FFF2-40B4-BE49-F238E27FC236}">
                <a16:creationId xmlns:a16="http://schemas.microsoft.com/office/drawing/2014/main" id="{ECFB4470-D79A-4577-8B60-10D1C491FFFF}"/>
              </a:ext>
            </a:extLst>
          </p:cNvPr>
          <p:cNvSpPr txBox="1"/>
          <p:nvPr/>
        </p:nvSpPr>
        <p:spPr>
          <a:xfrm>
            <a:off x="1202796" y="3360754"/>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34" name="TextBox 33">
            <a:extLst>
              <a:ext uri="{FF2B5EF4-FFF2-40B4-BE49-F238E27FC236}">
                <a16:creationId xmlns:a16="http://schemas.microsoft.com/office/drawing/2014/main" id="{BBAF43AC-A9A5-4D48-A5BE-9E222A40223B}"/>
              </a:ext>
            </a:extLst>
          </p:cNvPr>
          <p:cNvSpPr txBox="1"/>
          <p:nvPr/>
        </p:nvSpPr>
        <p:spPr>
          <a:xfrm>
            <a:off x="3725160" y="3348135"/>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
        <p:nvSpPr>
          <p:cNvPr id="36" name="TextBox 35">
            <a:extLst>
              <a:ext uri="{FF2B5EF4-FFF2-40B4-BE49-F238E27FC236}">
                <a16:creationId xmlns:a16="http://schemas.microsoft.com/office/drawing/2014/main" id="{5390773D-0930-4A13-B543-71CA83388CFD}"/>
              </a:ext>
            </a:extLst>
          </p:cNvPr>
          <p:cNvSpPr txBox="1"/>
          <p:nvPr/>
        </p:nvSpPr>
        <p:spPr>
          <a:xfrm>
            <a:off x="1170857" y="3360754"/>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38" name="TextBox 37">
            <a:extLst>
              <a:ext uri="{FF2B5EF4-FFF2-40B4-BE49-F238E27FC236}">
                <a16:creationId xmlns:a16="http://schemas.microsoft.com/office/drawing/2014/main" id="{DB291779-9BAE-4985-B42A-A0251BB4FD1E}"/>
              </a:ext>
            </a:extLst>
          </p:cNvPr>
          <p:cNvSpPr txBox="1"/>
          <p:nvPr/>
        </p:nvSpPr>
        <p:spPr>
          <a:xfrm>
            <a:off x="3716592" y="3318582"/>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a:t>
            </a:r>
          </a:p>
        </p:txBody>
      </p:sp>
      <p:sp>
        <p:nvSpPr>
          <p:cNvPr id="40" name="TextBox 39">
            <a:extLst>
              <a:ext uri="{FF2B5EF4-FFF2-40B4-BE49-F238E27FC236}">
                <a16:creationId xmlns:a16="http://schemas.microsoft.com/office/drawing/2014/main" id="{76728F31-8A57-4092-850D-EE6D39659DB4}"/>
              </a:ext>
            </a:extLst>
          </p:cNvPr>
          <p:cNvSpPr txBox="1"/>
          <p:nvPr/>
        </p:nvSpPr>
        <p:spPr>
          <a:xfrm>
            <a:off x="1200970" y="3377099"/>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42" name="TextBox 41">
            <a:extLst>
              <a:ext uri="{FF2B5EF4-FFF2-40B4-BE49-F238E27FC236}">
                <a16:creationId xmlns:a16="http://schemas.microsoft.com/office/drawing/2014/main" id="{0161E407-B9D9-426A-B40C-BB24CC320853}"/>
              </a:ext>
            </a:extLst>
          </p:cNvPr>
          <p:cNvSpPr txBox="1"/>
          <p:nvPr/>
        </p:nvSpPr>
        <p:spPr>
          <a:xfrm>
            <a:off x="3720876" y="3314874"/>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a:t>
            </a:r>
          </a:p>
        </p:txBody>
      </p:sp>
      <p:sp>
        <p:nvSpPr>
          <p:cNvPr id="44" name="TextBox 43">
            <a:extLst>
              <a:ext uri="{FF2B5EF4-FFF2-40B4-BE49-F238E27FC236}">
                <a16:creationId xmlns:a16="http://schemas.microsoft.com/office/drawing/2014/main" id="{C0BE9481-5E01-457B-87AB-A987D3E8905D}"/>
              </a:ext>
            </a:extLst>
          </p:cNvPr>
          <p:cNvSpPr txBox="1"/>
          <p:nvPr/>
        </p:nvSpPr>
        <p:spPr>
          <a:xfrm>
            <a:off x="1231083" y="3398541"/>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46" name="TextBox 45">
            <a:extLst>
              <a:ext uri="{FF2B5EF4-FFF2-40B4-BE49-F238E27FC236}">
                <a16:creationId xmlns:a16="http://schemas.microsoft.com/office/drawing/2014/main" id="{B74667FA-0141-443A-B9C7-4917AE48A1E5}"/>
              </a:ext>
            </a:extLst>
          </p:cNvPr>
          <p:cNvSpPr txBox="1"/>
          <p:nvPr/>
        </p:nvSpPr>
        <p:spPr>
          <a:xfrm>
            <a:off x="3725545" y="3377099"/>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27</a:t>
            </a:r>
          </a:p>
        </p:txBody>
      </p:sp>
      <p:sp>
        <p:nvSpPr>
          <p:cNvPr id="48" name="TextBox 47">
            <a:extLst>
              <a:ext uri="{FF2B5EF4-FFF2-40B4-BE49-F238E27FC236}">
                <a16:creationId xmlns:a16="http://schemas.microsoft.com/office/drawing/2014/main" id="{E4747D98-54F1-43E1-9C7E-4FD2E190CB97}"/>
              </a:ext>
            </a:extLst>
          </p:cNvPr>
          <p:cNvSpPr txBox="1"/>
          <p:nvPr/>
        </p:nvSpPr>
        <p:spPr>
          <a:xfrm>
            <a:off x="1157188" y="3362987"/>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
        <p:nvSpPr>
          <p:cNvPr id="50" name="TextBox 49">
            <a:extLst>
              <a:ext uri="{FF2B5EF4-FFF2-40B4-BE49-F238E27FC236}">
                <a16:creationId xmlns:a16="http://schemas.microsoft.com/office/drawing/2014/main" id="{E3B63655-406C-441E-AA2C-29B3FE51BF04}"/>
              </a:ext>
            </a:extLst>
          </p:cNvPr>
          <p:cNvSpPr txBox="1"/>
          <p:nvPr/>
        </p:nvSpPr>
        <p:spPr>
          <a:xfrm>
            <a:off x="3702245" y="3314874"/>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sp>
        <p:nvSpPr>
          <p:cNvPr id="52" name="TextBox 51">
            <a:extLst>
              <a:ext uri="{FF2B5EF4-FFF2-40B4-BE49-F238E27FC236}">
                <a16:creationId xmlns:a16="http://schemas.microsoft.com/office/drawing/2014/main" id="{E34A2E4E-3408-4282-9055-6CE6B1D2937C}"/>
              </a:ext>
            </a:extLst>
          </p:cNvPr>
          <p:cNvSpPr txBox="1"/>
          <p:nvPr/>
        </p:nvSpPr>
        <p:spPr>
          <a:xfrm>
            <a:off x="1256017" y="3380667"/>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4" name="TextBox 53">
            <a:extLst>
              <a:ext uri="{FF2B5EF4-FFF2-40B4-BE49-F238E27FC236}">
                <a16:creationId xmlns:a16="http://schemas.microsoft.com/office/drawing/2014/main" id="{BDA46194-7F0E-4D34-A255-E1CBC6AC9E72}"/>
              </a:ext>
            </a:extLst>
          </p:cNvPr>
          <p:cNvSpPr txBox="1"/>
          <p:nvPr/>
        </p:nvSpPr>
        <p:spPr>
          <a:xfrm>
            <a:off x="3695047" y="3363057"/>
            <a:ext cx="1096794"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sp>
        <p:nvSpPr>
          <p:cNvPr id="56" name="TextBox 55">
            <a:extLst>
              <a:ext uri="{FF2B5EF4-FFF2-40B4-BE49-F238E27FC236}">
                <a16:creationId xmlns:a16="http://schemas.microsoft.com/office/drawing/2014/main" id="{39FE3E92-20EF-45AA-A42E-27C772532559}"/>
              </a:ext>
            </a:extLst>
          </p:cNvPr>
          <p:cNvSpPr txBox="1"/>
          <p:nvPr/>
        </p:nvSpPr>
        <p:spPr>
          <a:xfrm>
            <a:off x="1187991" y="3374866"/>
            <a:ext cx="1096794"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60" name="TextBox 59">
            <a:extLst>
              <a:ext uri="{FF2B5EF4-FFF2-40B4-BE49-F238E27FC236}">
                <a16:creationId xmlns:a16="http://schemas.microsoft.com/office/drawing/2014/main" id="{2B9EE561-B4C6-4584-95A4-4A0F35ED2F36}"/>
              </a:ext>
            </a:extLst>
          </p:cNvPr>
          <p:cNvSpPr txBox="1"/>
          <p:nvPr/>
        </p:nvSpPr>
        <p:spPr>
          <a:xfrm>
            <a:off x="1169360" y="3356992"/>
            <a:ext cx="1368745"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62" name="TextBox 61">
            <a:extLst>
              <a:ext uri="{FF2B5EF4-FFF2-40B4-BE49-F238E27FC236}">
                <a16:creationId xmlns:a16="http://schemas.microsoft.com/office/drawing/2014/main" id="{909C3EA0-E8A2-4485-98ED-6DE02FA35F03}"/>
              </a:ext>
            </a:extLst>
          </p:cNvPr>
          <p:cNvSpPr txBox="1"/>
          <p:nvPr/>
        </p:nvSpPr>
        <p:spPr>
          <a:xfrm>
            <a:off x="3700419" y="3327844"/>
            <a:ext cx="1368745"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a:t>
            </a:r>
          </a:p>
        </p:txBody>
      </p:sp>
      <p:sp>
        <p:nvSpPr>
          <p:cNvPr id="64" name="TextBox 63">
            <a:extLst>
              <a:ext uri="{FF2B5EF4-FFF2-40B4-BE49-F238E27FC236}">
                <a16:creationId xmlns:a16="http://schemas.microsoft.com/office/drawing/2014/main" id="{24052530-694F-49A3-A7AD-AE817FCFB859}"/>
              </a:ext>
            </a:extLst>
          </p:cNvPr>
          <p:cNvSpPr txBox="1"/>
          <p:nvPr/>
        </p:nvSpPr>
        <p:spPr>
          <a:xfrm>
            <a:off x="3716592" y="3370118"/>
            <a:ext cx="1096794"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360</a:t>
            </a:r>
          </a:p>
        </p:txBody>
      </p:sp>
      <p:sp>
        <p:nvSpPr>
          <p:cNvPr id="66" name="TextBox 65">
            <a:extLst>
              <a:ext uri="{FF2B5EF4-FFF2-40B4-BE49-F238E27FC236}">
                <a16:creationId xmlns:a16="http://schemas.microsoft.com/office/drawing/2014/main" id="{68522BBB-1ED9-4AA5-B1B3-9E83E6FEC87E}"/>
              </a:ext>
            </a:extLst>
          </p:cNvPr>
          <p:cNvSpPr txBox="1"/>
          <p:nvPr/>
        </p:nvSpPr>
        <p:spPr>
          <a:xfrm>
            <a:off x="1169360" y="3360754"/>
            <a:ext cx="1096794"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a:t>
            </a:r>
          </a:p>
        </p:txBody>
      </p:sp>
      <p:sp>
        <p:nvSpPr>
          <p:cNvPr id="69" name="TextBox 68">
            <a:extLst>
              <a:ext uri="{FF2B5EF4-FFF2-40B4-BE49-F238E27FC236}">
                <a16:creationId xmlns:a16="http://schemas.microsoft.com/office/drawing/2014/main" id="{BCE64E05-9825-4E7D-A35D-DC0CF104B0B4}"/>
              </a:ext>
            </a:extLst>
          </p:cNvPr>
          <p:cNvSpPr txBox="1"/>
          <p:nvPr/>
        </p:nvSpPr>
        <p:spPr>
          <a:xfrm>
            <a:off x="6240321" y="1699047"/>
            <a:ext cx="5037050" cy="3939540"/>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red bead there are three blue beads.</a:t>
            </a: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Given the number of </a:t>
            </a:r>
            <a:r>
              <a:rPr kumimoji="0" lang="en-GB" sz="2000" b="0" i="0" u="none" strike="noStrike" kern="1200" cap="none" spc="0" normalizeH="0" baseline="0" noProof="0">
                <a:ln>
                  <a:noFill/>
                </a:ln>
                <a:solidFill>
                  <a:srgbClr val="585858"/>
                </a:solidFill>
                <a:effectLst/>
                <a:uLnTx/>
                <a:uFillTx/>
                <a:latin typeface="Arial" panose="020B0604020202020204" pitchFamily="34" charset="0"/>
                <a:ea typeface="+mn-ea"/>
                <a:cs typeface="+mn-cs"/>
              </a:rPr>
              <a:t>red beads, </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can you predict the number of blue beads</a:t>
            </a: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What do you notice?</a:t>
            </a: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Play the slide several times, can you get quicker at predicting the number of blue beads?</a:t>
            </a:r>
          </a:p>
        </p:txBody>
      </p:sp>
      <p:sp>
        <p:nvSpPr>
          <p:cNvPr id="70" name="TextBox 19">
            <a:extLst>
              <a:ext uri="{FF2B5EF4-FFF2-40B4-BE49-F238E27FC236}">
                <a16:creationId xmlns:a16="http://schemas.microsoft.com/office/drawing/2014/main" id="{51CD494E-A00D-4C77-9659-67C7EE6F612C}"/>
              </a:ext>
            </a:extLst>
          </p:cNvPr>
          <p:cNvSpPr txBox="1"/>
          <p:nvPr/>
        </p:nvSpPr>
        <p:spPr>
          <a:xfrm>
            <a:off x="6507816" y="3514928"/>
            <a:ext cx="4769556" cy="1015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number of blue beads is always three times the number of red beads, so I need to use my three times table.</a:t>
            </a:r>
          </a:p>
        </p:txBody>
      </p:sp>
      <p:pic>
        <p:nvPicPr>
          <p:cNvPr id="72" name="Picture 71">
            <a:extLst>
              <a:ext uri="{FF2B5EF4-FFF2-40B4-BE49-F238E27FC236}">
                <a16:creationId xmlns:a16="http://schemas.microsoft.com/office/drawing/2014/main" id="{93E4ADBE-9ACB-4F3C-8C92-3B9FE1829CA5}"/>
              </a:ext>
            </a:extLst>
          </p:cNvPr>
          <p:cNvPicPr>
            <a:picLocks noChangeAspect="1"/>
          </p:cNvPicPr>
          <p:nvPr/>
        </p:nvPicPr>
        <p:blipFill>
          <a:blip r:embed="rId2"/>
          <a:stretch>
            <a:fillRect/>
          </a:stretch>
        </p:blipFill>
        <p:spPr>
          <a:xfrm>
            <a:off x="2094847" y="1375781"/>
            <a:ext cx="1600200" cy="733425"/>
          </a:xfrm>
          <a:prstGeom prst="rect">
            <a:avLst/>
          </a:prstGeom>
        </p:spPr>
      </p:pic>
    </p:spTree>
    <p:extLst>
      <p:ext uri="{BB962C8B-B14F-4D97-AF65-F5344CB8AC3E}">
        <p14:creationId xmlns:p14="http://schemas.microsoft.com/office/powerpoint/2010/main" val="3642434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4"/>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16"/>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20"/>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1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24"/>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22"/>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28"/>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26"/>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32"/>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30"/>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34"/>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xit" presetSubtype="0" fill="hold" grpId="1" nodeType="clickEffect">
                                  <p:stCondLst>
                                    <p:cond delay="0"/>
                                  </p:stCondLst>
                                  <p:childTnLst>
                                    <p:set>
                                      <p:cBhvr>
                                        <p:cTn id="84" dur="1" fill="hold">
                                          <p:stCondLst>
                                            <p:cond delay="0"/>
                                          </p:stCondLst>
                                        </p:cTn>
                                        <p:tgtEl>
                                          <p:spTgt spid="36"/>
                                        </p:tgtEl>
                                        <p:attrNameLst>
                                          <p:attrName>style.visibility</p:attrName>
                                        </p:attrNameLst>
                                      </p:cBhvr>
                                      <p:to>
                                        <p:strVal val="hidden"/>
                                      </p:to>
                                    </p:set>
                                  </p:childTnLst>
                                </p:cTn>
                              </p:par>
                              <p:par>
                                <p:cTn id="85" presetID="1" presetClass="exit" presetSubtype="0" fill="hold" grpId="1" nodeType="withEffect">
                                  <p:stCondLst>
                                    <p:cond delay="0"/>
                                  </p:stCondLst>
                                  <p:childTnLst>
                                    <p:set>
                                      <p:cBhvr>
                                        <p:cTn id="86" dur="1" fill="hold">
                                          <p:stCondLst>
                                            <p:cond delay="0"/>
                                          </p:stCondLst>
                                        </p:cTn>
                                        <p:tgtEl>
                                          <p:spTgt spid="34"/>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4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40"/>
                                        </p:tgtEl>
                                        <p:attrNameLst>
                                          <p:attrName>style.visibility</p:attrName>
                                        </p:attrNameLst>
                                      </p:cBhvr>
                                      <p:to>
                                        <p:strVal val="hidden"/>
                                      </p:to>
                                    </p:set>
                                  </p:childTnLst>
                                </p:cTn>
                              </p:par>
                              <p:par>
                                <p:cTn id="99" presetID="1" presetClass="exit" presetSubtype="0" fill="hold" grpId="1" nodeType="withEffect">
                                  <p:stCondLst>
                                    <p:cond delay="0"/>
                                  </p:stCondLst>
                                  <p:childTnLst>
                                    <p:set>
                                      <p:cBhvr>
                                        <p:cTn id="100" dur="1" fill="hold">
                                          <p:stCondLst>
                                            <p:cond delay="0"/>
                                          </p:stCondLst>
                                        </p:cTn>
                                        <p:tgtEl>
                                          <p:spTgt spid="38"/>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44"/>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42"/>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grpId="1" nodeType="clickEffect">
                                  <p:stCondLst>
                                    <p:cond delay="0"/>
                                  </p:stCondLst>
                                  <p:childTnLst>
                                    <p:set>
                                      <p:cBhvr>
                                        <p:cTn id="112" dur="1" fill="hold">
                                          <p:stCondLst>
                                            <p:cond delay="0"/>
                                          </p:stCondLst>
                                        </p:cTn>
                                        <p:tgtEl>
                                          <p:spTgt spid="44"/>
                                        </p:tgtEl>
                                        <p:attrNameLst>
                                          <p:attrName>style.visibility</p:attrName>
                                        </p:attrNameLst>
                                      </p:cBhvr>
                                      <p:to>
                                        <p:strVal val="hidden"/>
                                      </p:to>
                                    </p:set>
                                  </p:childTnLst>
                                </p:cTn>
                              </p:par>
                              <p:par>
                                <p:cTn id="113" presetID="1" presetClass="exit" presetSubtype="0" fill="hold" grpId="1" nodeType="withEffect">
                                  <p:stCondLst>
                                    <p:cond delay="0"/>
                                  </p:stCondLst>
                                  <p:childTnLst>
                                    <p:set>
                                      <p:cBhvr>
                                        <p:cTn id="114" dur="1" fill="hold">
                                          <p:stCondLst>
                                            <p:cond delay="0"/>
                                          </p:stCondLst>
                                        </p:cTn>
                                        <p:tgtEl>
                                          <p:spTgt spid="42"/>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48"/>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46"/>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xit" presetSubtype="0" fill="hold" grpId="1" nodeType="clickEffect">
                                  <p:stCondLst>
                                    <p:cond delay="0"/>
                                  </p:stCondLst>
                                  <p:childTnLst>
                                    <p:set>
                                      <p:cBhvr>
                                        <p:cTn id="126" dur="1" fill="hold">
                                          <p:stCondLst>
                                            <p:cond delay="0"/>
                                          </p:stCondLst>
                                        </p:cTn>
                                        <p:tgtEl>
                                          <p:spTgt spid="48"/>
                                        </p:tgtEl>
                                        <p:attrNameLst>
                                          <p:attrName>style.visibility</p:attrName>
                                        </p:attrNameLst>
                                      </p:cBhvr>
                                      <p:to>
                                        <p:strVal val="hidden"/>
                                      </p:to>
                                    </p:set>
                                  </p:childTnLst>
                                </p:cTn>
                              </p:par>
                              <p:par>
                                <p:cTn id="127" presetID="1" presetClass="exit" presetSubtype="0" fill="hold" grpId="1" nodeType="withEffect">
                                  <p:stCondLst>
                                    <p:cond delay="0"/>
                                  </p:stCondLst>
                                  <p:childTnLst>
                                    <p:set>
                                      <p:cBhvr>
                                        <p:cTn id="128" dur="1" fill="hold">
                                          <p:stCondLst>
                                            <p:cond delay="0"/>
                                          </p:stCondLst>
                                        </p:cTn>
                                        <p:tgtEl>
                                          <p:spTgt spid="46"/>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52"/>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grpId="0" nodeType="clickEffect">
                                  <p:stCondLst>
                                    <p:cond delay="0"/>
                                  </p:stCondLst>
                                  <p:childTnLst>
                                    <p:set>
                                      <p:cBhvr>
                                        <p:cTn id="136" dur="1" fill="hold">
                                          <p:stCondLst>
                                            <p:cond delay="0"/>
                                          </p:stCondLst>
                                        </p:cTn>
                                        <p:tgtEl>
                                          <p:spTgt spid="50"/>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xit" presetSubtype="0" fill="hold" grpId="1" nodeType="clickEffect">
                                  <p:stCondLst>
                                    <p:cond delay="0"/>
                                  </p:stCondLst>
                                  <p:childTnLst>
                                    <p:set>
                                      <p:cBhvr>
                                        <p:cTn id="140" dur="1" fill="hold">
                                          <p:stCondLst>
                                            <p:cond delay="0"/>
                                          </p:stCondLst>
                                        </p:cTn>
                                        <p:tgtEl>
                                          <p:spTgt spid="52"/>
                                        </p:tgtEl>
                                        <p:attrNameLst>
                                          <p:attrName>style.visibility</p:attrName>
                                        </p:attrNameLst>
                                      </p:cBhvr>
                                      <p:to>
                                        <p:strVal val="hidden"/>
                                      </p:to>
                                    </p:set>
                                  </p:childTnLst>
                                </p:cTn>
                              </p:par>
                              <p:par>
                                <p:cTn id="141" presetID="1" presetClass="exit" presetSubtype="0" fill="hold" grpId="1" nodeType="withEffect">
                                  <p:stCondLst>
                                    <p:cond delay="0"/>
                                  </p:stCondLst>
                                  <p:childTnLst>
                                    <p:set>
                                      <p:cBhvr>
                                        <p:cTn id="142" dur="1" fill="hold">
                                          <p:stCondLst>
                                            <p:cond delay="0"/>
                                          </p:stCondLst>
                                        </p:cTn>
                                        <p:tgtEl>
                                          <p:spTgt spid="50"/>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56"/>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54"/>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grpId="1" nodeType="clickEffect">
                                  <p:stCondLst>
                                    <p:cond delay="0"/>
                                  </p:stCondLst>
                                  <p:childTnLst>
                                    <p:set>
                                      <p:cBhvr>
                                        <p:cTn id="154" dur="1" fill="hold">
                                          <p:stCondLst>
                                            <p:cond delay="0"/>
                                          </p:stCondLst>
                                        </p:cTn>
                                        <p:tgtEl>
                                          <p:spTgt spid="56"/>
                                        </p:tgtEl>
                                        <p:attrNameLst>
                                          <p:attrName>style.visibility</p:attrName>
                                        </p:attrNameLst>
                                      </p:cBhvr>
                                      <p:to>
                                        <p:strVal val="hidden"/>
                                      </p:to>
                                    </p:set>
                                  </p:childTnLst>
                                </p:cTn>
                              </p:par>
                              <p:par>
                                <p:cTn id="155" presetID="1" presetClass="exit" presetSubtype="0" fill="hold" grpId="1" nodeType="withEffect">
                                  <p:stCondLst>
                                    <p:cond delay="0"/>
                                  </p:stCondLst>
                                  <p:childTnLst>
                                    <p:set>
                                      <p:cBhvr>
                                        <p:cTn id="156" dur="1" fill="hold">
                                          <p:stCondLst>
                                            <p:cond delay="0"/>
                                          </p:stCondLst>
                                        </p:cTn>
                                        <p:tgtEl>
                                          <p:spTgt spid="54"/>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grpId="0" nodeType="clickEffect">
                                  <p:stCondLst>
                                    <p:cond delay="0"/>
                                  </p:stCondLst>
                                  <p:childTnLst>
                                    <p:set>
                                      <p:cBhvr>
                                        <p:cTn id="160" dur="1" fill="hold">
                                          <p:stCondLst>
                                            <p:cond delay="0"/>
                                          </p:stCondLst>
                                        </p:cTn>
                                        <p:tgtEl>
                                          <p:spTgt spid="66"/>
                                        </p:tgtEl>
                                        <p:attrNameLst>
                                          <p:attrName>style.visibility</p:attrName>
                                        </p:attrNameLst>
                                      </p:cBhvr>
                                      <p:to>
                                        <p:strVal val="visible"/>
                                      </p:to>
                                    </p:set>
                                  </p:childTnLst>
                                </p:cTn>
                              </p:par>
                            </p:childTnLst>
                          </p:cTn>
                        </p:par>
                      </p:childTnLst>
                    </p:cTn>
                  </p:par>
                  <p:par>
                    <p:cTn id="161" fill="hold">
                      <p:stCondLst>
                        <p:cond delay="indefinite"/>
                      </p:stCondLst>
                      <p:childTnLst>
                        <p:par>
                          <p:cTn id="162" fill="hold">
                            <p:stCondLst>
                              <p:cond delay="0"/>
                            </p:stCondLst>
                            <p:childTnLst>
                              <p:par>
                                <p:cTn id="163" presetID="1" presetClass="entr" presetSubtype="0" fill="hold" grpId="0" nodeType="clickEffect">
                                  <p:stCondLst>
                                    <p:cond delay="0"/>
                                  </p:stCondLst>
                                  <p:childTnLst>
                                    <p:set>
                                      <p:cBhvr>
                                        <p:cTn id="164" dur="1" fill="hold">
                                          <p:stCondLst>
                                            <p:cond delay="0"/>
                                          </p:stCondLst>
                                        </p:cTn>
                                        <p:tgtEl>
                                          <p:spTgt spid="64"/>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xit" presetSubtype="0" fill="hold" grpId="1" nodeType="clickEffect">
                                  <p:stCondLst>
                                    <p:cond delay="0"/>
                                  </p:stCondLst>
                                  <p:childTnLst>
                                    <p:set>
                                      <p:cBhvr>
                                        <p:cTn id="168" dur="1" fill="hold">
                                          <p:stCondLst>
                                            <p:cond delay="0"/>
                                          </p:stCondLst>
                                        </p:cTn>
                                        <p:tgtEl>
                                          <p:spTgt spid="66"/>
                                        </p:tgtEl>
                                        <p:attrNameLst>
                                          <p:attrName>style.visibility</p:attrName>
                                        </p:attrNameLst>
                                      </p:cBhvr>
                                      <p:to>
                                        <p:strVal val="hidden"/>
                                      </p:to>
                                    </p:set>
                                  </p:childTnLst>
                                </p:cTn>
                              </p:par>
                              <p:par>
                                <p:cTn id="169" presetID="1" presetClass="exit" presetSubtype="0" fill="hold" grpId="1" nodeType="withEffect">
                                  <p:stCondLst>
                                    <p:cond delay="0"/>
                                  </p:stCondLst>
                                  <p:childTnLst>
                                    <p:set>
                                      <p:cBhvr>
                                        <p:cTn id="170" dur="1" fill="hold">
                                          <p:stCondLst>
                                            <p:cond delay="0"/>
                                          </p:stCondLst>
                                        </p:cTn>
                                        <p:tgtEl>
                                          <p:spTgt spid="64"/>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60"/>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62"/>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nodeType="clickEffect">
                                  <p:stCondLst>
                                    <p:cond delay="0"/>
                                  </p:stCondLst>
                                  <p:childTnLst>
                                    <p:set>
                                      <p:cBhvr>
                                        <p:cTn id="182" dur="1" fill="hold">
                                          <p:stCondLst>
                                            <p:cond delay="0"/>
                                          </p:stCondLst>
                                        </p:cTn>
                                        <p:tgtEl>
                                          <p:spTgt spid="69">
                                            <p:txEl>
                                              <p:pRg st="2" end="2"/>
                                            </p:txEl>
                                          </p:spTgt>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70"/>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nodeType="clickEffect">
                                  <p:stCondLst>
                                    <p:cond delay="0"/>
                                  </p:stCondLst>
                                  <p:childTnLst>
                                    <p:set>
                                      <p:cBhvr>
                                        <p:cTn id="190" dur="1" fill="hold">
                                          <p:stCondLst>
                                            <p:cond delay="0"/>
                                          </p:stCondLst>
                                        </p:cTn>
                                        <p:tgtEl>
                                          <p:spTgt spid="6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6" grpId="0" animBg="1"/>
      <p:bldP spid="16" grpId="1" animBg="1"/>
      <p:bldP spid="18" grpId="0" animBg="1"/>
      <p:bldP spid="18" grpId="1" animBg="1"/>
      <p:bldP spid="20" grpId="0" animBg="1"/>
      <p:bldP spid="20" grpId="1" animBg="1"/>
      <p:bldP spid="22" grpId="0" animBg="1"/>
      <p:bldP spid="22" grpId="1" animBg="1"/>
      <p:bldP spid="24" grpId="0" animBg="1"/>
      <p:bldP spid="24" grpId="1" animBg="1"/>
      <p:bldP spid="26" grpId="0" animBg="1"/>
      <p:bldP spid="26" grpId="1" animBg="1"/>
      <p:bldP spid="28" grpId="0" animBg="1"/>
      <p:bldP spid="28" grpId="1" animBg="1"/>
      <p:bldP spid="30" grpId="0" animBg="1"/>
      <p:bldP spid="30" grpId="1" animBg="1"/>
      <p:bldP spid="32" grpId="0" animBg="1"/>
      <p:bldP spid="32" grpId="1" animBg="1"/>
      <p:bldP spid="34" grpId="0" animBg="1"/>
      <p:bldP spid="34" grpId="1" animBg="1"/>
      <p:bldP spid="36" grpId="0" animBg="1"/>
      <p:bldP spid="36" grpId="1" animBg="1"/>
      <p:bldP spid="38" grpId="0" animBg="1"/>
      <p:bldP spid="38" grpId="1" animBg="1"/>
      <p:bldP spid="40" grpId="0" animBg="1"/>
      <p:bldP spid="40" grpId="1" animBg="1"/>
      <p:bldP spid="42" grpId="0" animBg="1"/>
      <p:bldP spid="42" grpId="1" animBg="1"/>
      <p:bldP spid="44" grpId="0" animBg="1"/>
      <p:bldP spid="44" grpId="1" animBg="1"/>
      <p:bldP spid="46" grpId="0" animBg="1"/>
      <p:bldP spid="46" grpId="1" animBg="1"/>
      <p:bldP spid="48" grpId="0" animBg="1"/>
      <p:bldP spid="48" grpId="1" animBg="1"/>
      <p:bldP spid="50" grpId="0" animBg="1"/>
      <p:bldP spid="50" grpId="1" animBg="1"/>
      <p:bldP spid="52" grpId="0" animBg="1"/>
      <p:bldP spid="52" grpId="1" animBg="1"/>
      <p:bldP spid="54" grpId="0" animBg="1"/>
      <p:bldP spid="54" grpId="1" animBg="1"/>
      <p:bldP spid="56" grpId="0" animBg="1"/>
      <p:bldP spid="56" grpId="1" animBg="1"/>
      <p:bldP spid="60" grpId="0" animBg="1"/>
      <p:bldP spid="62" grpId="0" animBg="1"/>
      <p:bldP spid="64" grpId="0" animBg="1"/>
      <p:bldP spid="64" grpId="1" animBg="1"/>
      <p:bldP spid="66" grpId="0" animBg="1"/>
      <p:bldP spid="66" grpId="1" animBg="1"/>
      <p:bldP spid="7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6AS/MD-3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Solve problems involving ratio relationships. </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US" sz="2000" b="1" i="0" u="none" strike="noStrike" kern="1200" cap="none" spc="0" normalizeH="0" baseline="0" noProof="0" dirty="0">
                <a:ln>
                  <a:noFill/>
                </a:ln>
                <a:solidFill>
                  <a:srgbClr val="585858"/>
                </a:solidFill>
                <a:effectLst/>
                <a:uLnTx/>
                <a:uFillTx/>
              </a:rPr>
              <a:t>Orange Drink</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https://nrich.maths.org/2420</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353269"/>
          </a:xfrm>
          <a:ln>
            <a:solidFill>
              <a:schemeClr val="accent1">
                <a:lumMod val="50000"/>
              </a:schemeClr>
            </a:solidFill>
          </a:ln>
        </p:spPr>
        <p:txBody>
          <a:bodyPr>
            <a:noAutofit/>
          </a:bodyPr>
          <a:lstStyle/>
          <a:p>
            <a:pPr>
              <a:lnSpc>
                <a:spcPct val="120000"/>
              </a:lnSpc>
            </a:pPr>
            <a:r>
              <a:rPr lang="en-GB" sz="2400" dirty="0"/>
              <a:t>6AS/MD-3</a:t>
            </a:r>
            <a:br>
              <a:rPr lang="en-GB" sz="2400" dirty="0"/>
            </a:br>
            <a:r>
              <a:rPr lang="en-GB" sz="2400" i="1" dirty="0"/>
              <a:t>Solve problems involving ratio relationships. </a:t>
            </a:r>
            <a:endParaRPr lang="en-GB" sz="23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294873"/>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6AS/MD-3.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6</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a:extLst>
              <a:ext uri="{FF2B5EF4-FFF2-40B4-BE49-F238E27FC236}">
                <a16:creationId xmlns:a16="http://schemas.microsoft.com/office/drawing/2014/main" id="{6C7DD87E-9592-432B-9023-902C75B0AB49}"/>
              </a:ext>
            </a:extLst>
          </p:cNvPr>
          <p:cNvPicPr>
            <a:picLocks noChangeAspect="1"/>
          </p:cNvPicPr>
          <p:nvPr/>
        </p:nvPicPr>
        <p:blipFill>
          <a:blip r:embed="rId4"/>
          <a:stretch>
            <a:fillRect/>
          </a:stretch>
        </p:blipFill>
        <p:spPr>
          <a:xfrm>
            <a:off x="949343" y="1194114"/>
            <a:ext cx="3826503" cy="5383800"/>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2.27 Scale factors, ratio and proportional reasoning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6AS/MD-3: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Solve problems involving ratio relationships. </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28360" y="519507"/>
            <a:ext cx="1191720" cy="301224"/>
          </a:xfrm>
        </p:spPr>
        <p:txBody>
          <a:bodyPr/>
          <a:lstStyle/>
          <a:p>
            <a:r>
              <a:rPr lang="en-GB" dirty="0"/>
              <a:t>6AS/MD-3</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897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6AS/MD-3 Solve problems involving ratio relationships. </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6AS/MD-3 Solve problems involving ratio relationships</a:t>
            </a:r>
          </a:p>
        </p:txBody>
      </p:sp>
      <p:sp>
        <p:nvSpPr>
          <p:cNvPr id="3" name="Rectangle 2"/>
          <p:cNvSpPr>
            <a:spLocks noChangeArrowheads="1"/>
          </p:cNvSpPr>
          <p:nvPr/>
        </p:nvSpPr>
        <p:spPr bwMode="auto">
          <a:xfrm>
            <a:off x="152400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25" name="Straight Connector 24">
            <a:extLst>
              <a:ext uri="{FF2B5EF4-FFF2-40B4-BE49-F238E27FC236}">
                <a16:creationId xmlns:a16="http://schemas.microsoft.com/office/drawing/2014/main" id="{4FAE62B7-0B5D-4C8A-B6EB-5307C8291D34}"/>
              </a:ext>
            </a:extLst>
          </p:cNvPr>
          <p:cNvCxnSpPr>
            <a:cxnSpLocks/>
          </p:cNvCxnSpPr>
          <p:nvPr/>
        </p:nvCxnSpPr>
        <p:spPr bwMode="auto">
          <a:xfrm>
            <a:off x="626109" y="3439032"/>
            <a:ext cx="5421055" cy="0"/>
          </a:xfrm>
          <a:prstGeom prst="line">
            <a:avLst/>
          </a:prstGeom>
          <a:ln w="19050"/>
        </p:spPr>
        <p:style>
          <a:lnRef idx="1">
            <a:schemeClr val="dk1"/>
          </a:lnRef>
          <a:fillRef idx="0">
            <a:schemeClr val="dk1"/>
          </a:fillRef>
          <a:effectRef idx="0">
            <a:schemeClr val="dk1"/>
          </a:effectRef>
          <a:fontRef idx="minor">
            <a:schemeClr val="tx1"/>
          </a:fontRef>
        </p:style>
      </p:cxnSp>
      <p:grpSp>
        <p:nvGrpSpPr>
          <p:cNvPr id="29" name="Group 28">
            <a:extLst>
              <a:ext uri="{FF2B5EF4-FFF2-40B4-BE49-F238E27FC236}">
                <a16:creationId xmlns:a16="http://schemas.microsoft.com/office/drawing/2014/main" id="{18EBD1EE-16E9-4365-B6F0-73C7E3FE6EE6}"/>
              </a:ext>
            </a:extLst>
          </p:cNvPr>
          <p:cNvGrpSpPr/>
          <p:nvPr/>
        </p:nvGrpSpPr>
        <p:grpSpPr>
          <a:xfrm>
            <a:off x="1979186" y="2899811"/>
            <a:ext cx="4057869" cy="1060906"/>
            <a:chOff x="2282293" y="2790960"/>
            <a:chExt cx="2520280" cy="1296144"/>
          </a:xfrm>
        </p:grpSpPr>
        <p:cxnSp>
          <p:nvCxnSpPr>
            <p:cNvPr id="22" name="Straight Connector 21">
              <a:extLst>
                <a:ext uri="{FF2B5EF4-FFF2-40B4-BE49-F238E27FC236}">
                  <a16:creationId xmlns:a16="http://schemas.microsoft.com/office/drawing/2014/main" id="{7EF68183-5B6F-4CCD-AC2D-85C0DADBBDF1}"/>
                </a:ext>
              </a:extLst>
            </p:cNvPr>
            <p:cNvCxnSpPr/>
            <p:nvPr/>
          </p:nvCxnSpPr>
          <p:spPr bwMode="auto">
            <a:xfrm>
              <a:off x="2282293" y="2790960"/>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244B3059-08C9-442F-97AD-C68AF86DD17D}"/>
                </a:ext>
              </a:extLst>
            </p:cNvPr>
            <p:cNvCxnSpPr>
              <a:cxnSpLocks/>
            </p:cNvCxnSpPr>
            <p:nvPr/>
          </p:nvCxnSpPr>
          <p:spPr bwMode="auto">
            <a:xfrm>
              <a:off x="2282293" y="4070613"/>
              <a:ext cx="252028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4F2066C5-8344-496B-88EF-6D7308F81820}"/>
                </a:ext>
              </a:extLst>
            </p:cNvPr>
            <p:cNvCxnSpPr>
              <a:cxnSpLocks/>
            </p:cNvCxnSpPr>
            <p:nvPr/>
          </p:nvCxnSpPr>
          <p:spPr bwMode="auto">
            <a:xfrm>
              <a:off x="2282293" y="2790960"/>
              <a:ext cx="2520280" cy="0"/>
            </a:xfrm>
            <a:prstGeom prst="line">
              <a:avLst/>
            </a:prstGeom>
            <a:ln w="19050"/>
          </p:spPr>
          <p:style>
            <a:lnRef idx="1">
              <a:schemeClr val="dk1"/>
            </a:lnRef>
            <a:fillRef idx="0">
              <a:schemeClr val="dk1"/>
            </a:fillRef>
            <a:effectRef idx="0">
              <a:schemeClr val="dk1"/>
            </a:effectRef>
            <a:fontRef idx="minor">
              <a:schemeClr val="tx1"/>
            </a:fontRef>
          </p:style>
        </p:cxnSp>
      </p:grpSp>
      <p:sp>
        <p:nvSpPr>
          <p:cNvPr id="12" name="TextBox 11">
            <a:extLst>
              <a:ext uri="{FF2B5EF4-FFF2-40B4-BE49-F238E27FC236}">
                <a16:creationId xmlns:a16="http://schemas.microsoft.com/office/drawing/2014/main" id="{E98F0D71-FDBE-4DF8-B65D-5FFA4068B2CD}"/>
              </a:ext>
            </a:extLst>
          </p:cNvPr>
          <p:cNvSpPr txBox="1"/>
          <p:nvPr/>
        </p:nvSpPr>
        <p:spPr>
          <a:xfrm>
            <a:off x="529435" y="3014962"/>
            <a:ext cx="148630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Litres of petrol</a:t>
            </a:r>
          </a:p>
        </p:txBody>
      </p:sp>
      <p:sp>
        <p:nvSpPr>
          <p:cNvPr id="28" name="TextBox 27">
            <a:extLst>
              <a:ext uri="{FF2B5EF4-FFF2-40B4-BE49-F238E27FC236}">
                <a16:creationId xmlns:a16="http://schemas.microsoft.com/office/drawing/2014/main" id="{725F305F-C0E6-4379-8BC8-CC929F2787FF}"/>
              </a:ext>
            </a:extLst>
          </p:cNvPr>
          <p:cNvSpPr txBox="1"/>
          <p:nvPr/>
        </p:nvSpPr>
        <p:spPr>
          <a:xfrm>
            <a:off x="529435" y="3565198"/>
            <a:ext cx="127791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Miles driven</a:t>
            </a:r>
          </a:p>
        </p:txBody>
      </p:sp>
      <p:grpSp>
        <p:nvGrpSpPr>
          <p:cNvPr id="43" name="Group 42">
            <a:extLst>
              <a:ext uri="{FF2B5EF4-FFF2-40B4-BE49-F238E27FC236}">
                <a16:creationId xmlns:a16="http://schemas.microsoft.com/office/drawing/2014/main" id="{5B4D3EF6-3E44-4EE9-814F-31217CB347A8}"/>
              </a:ext>
            </a:extLst>
          </p:cNvPr>
          <p:cNvGrpSpPr/>
          <p:nvPr/>
        </p:nvGrpSpPr>
        <p:grpSpPr>
          <a:xfrm>
            <a:off x="1979186" y="2907076"/>
            <a:ext cx="4062926" cy="1040143"/>
            <a:chOff x="1979186" y="2785908"/>
            <a:chExt cx="4062926" cy="1296144"/>
          </a:xfrm>
        </p:grpSpPr>
        <p:cxnSp>
          <p:nvCxnSpPr>
            <p:cNvPr id="24" name="Straight Connector 23">
              <a:extLst>
                <a:ext uri="{FF2B5EF4-FFF2-40B4-BE49-F238E27FC236}">
                  <a16:creationId xmlns:a16="http://schemas.microsoft.com/office/drawing/2014/main" id="{46725A8D-4E7D-400F-A214-DE136F131336}"/>
                </a:ext>
              </a:extLst>
            </p:cNvPr>
            <p:cNvCxnSpPr/>
            <p:nvPr/>
          </p:nvCxnSpPr>
          <p:spPr bwMode="auto">
            <a:xfrm>
              <a:off x="1979186"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E32F056B-025F-476C-BB6F-BBC144DA9D8D}"/>
                </a:ext>
              </a:extLst>
            </p:cNvPr>
            <p:cNvCxnSpPr/>
            <p:nvPr/>
          </p:nvCxnSpPr>
          <p:spPr bwMode="auto">
            <a:xfrm>
              <a:off x="3198065"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0A5D30F8-AB5F-442A-A8EE-5F3F9E782522}"/>
                </a:ext>
              </a:extLst>
            </p:cNvPr>
            <p:cNvCxnSpPr/>
            <p:nvPr/>
          </p:nvCxnSpPr>
          <p:spPr bwMode="auto">
            <a:xfrm>
              <a:off x="4010651"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C3A042EB-F60E-484D-9B16-943B4DA5A1A7}"/>
                </a:ext>
              </a:extLst>
            </p:cNvPr>
            <p:cNvCxnSpPr/>
            <p:nvPr/>
          </p:nvCxnSpPr>
          <p:spPr bwMode="auto">
            <a:xfrm>
              <a:off x="4823237"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DEEBB449-7575-4CD9-A7CD-66AC280059F0}"/>
                </a:ext>
              </a:extLst>
            </p:cNvPr>
            <p:cNvCxnSpPr/>
            <p:nvPr/>
          </p:nvCxnSpPr>
          <p:spPr bwMode="auto">
            <a:xfrm>
              <a:off x="5229530"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68C62843-9E10-4BBA-AFDE-048E4A9804EE}"/>
                </a:ext>
              </a:extLst>
            </p:cNvPr>
            <p:cNvCxnSpPr/>
            <p:nvPr/>
          </p:nvCxnSpPr>
          <p:spPr bwMode="auto">
            <a:xfrm>
              <a:off x="5635823"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6184A392-6C94-4F1B-99C8-213B8D665ABB}"/>
                </a:ext>
              </a:extLst>
            </p:cNvPr>
            <p:cNvCxnSpPr/>
            <p:nvPr/>
          </p:nvCxnSpPr>
          <p:spPr bwMode="auto">
            <a:xfrm>
              <a:off x="6042112"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292090C2-A8A5-433B-BA06-A2B29BA8B082}"/>
                </a:ext>
              </a:extLst>
            </p:cNvPr>
            <p:cNvCxnSpPr/>
            <p:nvPr/>
          </p:nvCxnSpPr>
          <p:spPr bwMode="auto">
            <a:xfrm>
              <a:off x="2385479"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6F90124E-3D26-4246-862E-F9F08296B85C}"/>
                </a:ext>
              </a:extLst>
            </p:cNvPr>
            <p:cNvCxnSpPr/>
            <p:nvPr/>
          </p:nvCxnSpPr>
          <p:spPr bwMode="auto">
            <a:xfrm>
              <a:off x="2791772"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A364F0C-1B97-4532-A1C2-E2197DB59633}"/>
                </a:ext>
              </a:extLst>
            </p:cNvPr>
            <p:cNvCxnSpPr/>
            <p:nvPr/>
          </p:nvCxnSpPr>
          <p:spPr bwMode="auto">
            <a:xfrm>
              <a:off x="3604358"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AE5B7676-E2D2-4A20-89CE-D5B90C646162}"/>
                </a:ext>
              </a:extLst>
            </p:cNvPr>
            <p:cNvCxnSpPr/>
            <p:nvPr/>
          </p:nvCxnSpPr>
          <p:spPr bwMode="auto">
            <a:xfrm>
              <a:off x="4416944" y="2785908"/>
              <a:ext cx="0" cy="1296144"/>
            </a:xfrm>
            <a:prstGeom prst="line">
              <a:avLst/>
            </a:prstGeom>
            <a:ln w="19050"/>
          </p:spPr>
          <p:style>
            <a:lnRef idx="1">
              <a:schemeClr val="dk1"/>
            </a:lnRef>
            <a:fillRef idx="0">
              <a:schemeClr val="dk1"/>
            </a:fillRef>
            <a:effectRef idx="0">
              <a:schemeClr val="dk1"/>
            </a:effectRef>
            <a:fontRef idx="minor">
              <a:schemeClr val="tx1"/>
            </a:fontRef>
          </p:style>
        </p:cxnSp>
      </p:grpSp>
      <p:sp>
        <p:nvSpPr>
          <p:cNvPr id="44" name="TextBox 43">
            <a:extLst>
              <a:ext uri="{FF2B5EF4-FFF2-40B4-BE49-F238E27FC236}">
                <a16:creationId xmlns:a16="http://schemas.microsoft.com/office/drawing/2014/main" id="{98AD8AB5-A1C9-4898-9CA4-7D81744E12CA}"/>
              </a:ext>
            </a:extLst>
          </p:cNvPr>
          <p:cNvSpPr txBox="1"/>
          <p:nvPr/>
        </p:nvSpPr>
        <p:spPr>
          <a:xfrm>
            <a:off x="2028343"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45" name="TextBox 44">
            <a:extLst>
              <a:ext uri="{FF2B5EF4-FFF2-40B4-BE49-F238E27FC236}">
                <a16:creationId xmlns:a16="http://schemas.microsoft.com/office/drawing/2014/main" id="{02C01C09-7BA8-4216-87CB-998746E26E9F}"/>
              </a:ext>
            </a:extLst>
          </p:cNvPr>
          <p:cNvSpPr txBox="1"/>
          <p:nvPr/>
        </p:nvSpPr>
        <p:spPr>
          <a:xfrm>
            <a:off x="2434232"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46" name="TextBox 45">
            <a:extLst>
              <a:ext uri="{FF2B5EF4-FFF2-40B4-BE49-F238E27FC236}">
                <a16:creationId xmlns:a16="http://schemas.microsoft.com/office/drawing/2014/main" id="{638504A8-76CC-4EE8-8DEE-A59089767A49}"/>
              </a:ext>
            </a:extLst>
          </p:cNvPr>
          <p:cNvSpPr txBox="1"/>
          <p:nvPr/>
        </p:nvSpPr>
        <p:spPr>
          <a:xfrm>
            <a:off x="3251490"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47" name="TextBox 46">
            <a:extLst>
              <a:ext uri="{FF2B5EF4-FFF2-40B4-BE49-F238E27FC236}">
                <a16:creationId xmlns:a16="http://schemas.microsoft.com/office/drawing/2014/main" id="{F7209FB6-EE95-4C8A-8637-22B157F87D91}"/>
              </a:ext>
            </a:extLst>
          </p:cNvPr>
          <p:cNvSpPr txBox="1"/>
          <p:nvPr/>
        </p:nvSpPr>
        <p:spPr>
          <a:xfrm>
            <a:off x="4070985"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48" name="TextBox 47">
            <a:extLst>
              <a:ext uri="{FF2B5EF4-FFF2-40B4-BE49-F238E27FC236}">
                <a16:creationId xmlns:a16="http://schemas.microsoft.com/office/drawing/2014/main" id="{44832969-F064-471C-91EE-A9BF0E2935C8}"/>
              </a:ext>
            </a:extLst>
          </p:cNvPr>
          <p:cNvSpPr txBox="1"/>
          <p:nvPr/>
        </p:nvSpPr>
        <p:spPr>
          <a:xfrm>
            <a:off x="4464424"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49" name="TextBox 48">
            <a:extLst>
              <a:ext uri="{FF2B5EF4-FFF2-40B4-BE49-F238E27FC236}">
                <a16:creationId xmlns:a16="http://schemas.microsoft.com/office/drawing/2014/main" id="{09190602-A854-470A-A914-F89A2690FBFB}"/>
              </a:ext>
            </a:extLst>
          </p:cNvPr>
          <p:cNvSpPr txBox="1"/>
          <p:nvPr/>
        </p:nvSpPr>
        <p:spPr>
          <a:xfrm>
            <a:off x="4870712"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50" name="TextBox 49">
            <a:extLst>
              <a:ext uri="{FF2B5EF4-FFF2-40B4-BE49-F238E27FC236}">
                <a16:creationId xmlns:a16="http://schemas.microsoft.com/office/drawing/2014/main" id="{945BA151-A427-4B32-AB56-F70A1F2E06F2}"/>
              </a:ext>
            </a:extLst>
          </p:cNvPr>
          <p:cNvSpPr txBox="1"/>
          <p:nvPr/>
        </p:nvSpPr>
        <p:spPr>
          <a:xfrm>
            <a:off x="2793927" y="353059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a:t>
            </a:r>
          </a:p>
        </p:txBody>
      </p:sp>
      <p:sp>
        <p:nvSpPr>
          <p:cNvPr id="51" name="TextBox 50">
            <a:extLst>
              <a:ext uri="{FF2B5EF4-FFF2-40B4-BE49-F238E27FC236}">
                <a16:creationId xmlns:a16="http://schemas.microsoft.com/office/drawing/2014/main" id="{B18F14B1-A793-47BB-B5CF-18CFACC67395}"/>
              </a:ext>
            </a:extLst>
          </p:cNvPr>
          <p:cNvSpPr txBox="1"/>
          <p:nvPr/>
        </p:nvSpPr>
        <p:spPr>
          <a:xfrm>
            <a:off x="3598828" y="353059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35</a:t>
            </a:r>
          </a:p>
        </p:txBody>
      </p:sp>
      <p:sp>
        <p:nvSpPr>
          <p:cNvPr id="52" name="TextBox 51">
            <a:extLst>
              <a:ext uri="{FF2B5EF4-FFF2-40B4-BE49-F238E27FC236}">
                <a16:creationId xmlns:a16="http://schemas.microsoft.com/office/drawing/2014/main" id="{90A2D17E-FDC3-4C6A-B49B-C7EC1D3B1168}"/>
              </a:ext>
            </a:extLst>
          </p:cNvPr>
          <p:cNvSpPr txBox="1"/>
          <p:nvPr/>
        </p:nvSpPr>
        <p:spPr>
          <a:xfrm>
            <a:off x="4017074" y="353059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42</a:t>
            </a:r>
          </a:p>
        </p:txBody>
      </p:sp>
      <p:sp>
        <p:nvSpPr>
          <p:cNvPr id="54" name="TextBox 53">
            <a:extLst>
              <a:ext uri="{FF2B5EF4-FFF2-40B4-BE49-F238E27FC236}">
                <a16:creationId xmlns:a16="http://schemas.microsoft.com/office/drawing/2014/main" id="{A3470DA9-2E52-49A6-832E-3CD3C251289F}"/>
              </a:ext>
            </a:extLst>
          </p:cNvPr>
          <p:cNvSpPr txBox="1"/>
          <p:nvPr/>
        </p:nvSpPr>
        <p:spPr>
          <a:xfrm>
            <a:off x="5230008" y="353059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63</a:t>
            </a:r>
          </a:p>
        </p:txBody>
      </p:sp>
      <p:sp>
        <p:nvSpPr>
          <p:cNvPr id="55" name="TextBox 54">
            <a:extLst>
              <a:ext uri="{FF2B5EF4-FFF2-40B4-BE49-F238E27FC236}">
                <a16:creationId xmlns:a16="http://schemas.microsoft.com/office/drawing/2014/main" id="{3841691F-C9C3-4869-8C77-A1FFD2F00D7D}"/>
              </a:ext>
            </a:extLst>
          </p:cNvPr>
          <p:cNvSpPr txBox="1"/>
          <p:nvPr/>
        </p:nvSpPr>
        <p:spPr>
          <a:xfrm>
            <a:off x="5636296" y="353059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a:t>
            </a:r>
          </a:p>
        </p:txBody>
      </p:sp>
      <p:sp>
        <p:nvSpPr>
          <p:cNvPr id="56" name="TextBox 55">
            <a:extLst>
              <a:ext uri="{FF2B5EF4-FFF2-40B4-BE49-F238E27FC236}">
                <a16:creationId xmlns:a16="http://schemas.microsoft.com/office/drawing/2014/main" id="{79B86DAF-D8AD-40C1-B59D-B24AD07B9FF7}"/>
              </a:ext>
            </a:extLst>
          </p:cNvPr>
          <p:cNvSpPr txBox="1"/>
          <p:nvPr/>
        </p:nvSpPr>
        <p:spPr>
          <a:xfrm>
            <a:off x="2014817" y="3530598"/>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58" name="TextBox 19">
            <a:extLst>
              <a:ext uri="{FF2B5EF4-FFF2-40B4-BE49-F238E27FC236}">
                <a16:creationId xmlns:a16="http://schemas.microsoft.com/office/drawing/2014/main" id="{5CD10D05-D3F0-4DC9-88CA-306D65F570B6}"/>
              </a:ext>
            </a:extLst>
          </p:cNvPr>
          <p:cNvSpPr txBox="1"/>
          <p:nvPr/>
        </p:nvSpPr>
        <p:spPr>
          <a:xfrm>
            <a:off x="6786567" y="2197066"/>
            <a:ext cx="4657722"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1 litre of petrol, you can               drive 7 miles.</a:t>
            </a:r>
          </a:p>
        </p:txBody>
      </p:sp>
      <p:sp>
        <p:nvSpPr>
          <p:cNvPr id="60" name="Content Placeholder 2">
            <a:extLst>
              <a:ext uri="{FF2B5EF4-FFF2-40B4-BE49-F238E27FC236}">
                <a16:creationId xmlns:a16="http://schemas.microsoft.com/office/drawing/2014/main" id="{25E9D5BB-F3A5-4703-9BDB-04B62DAB04FE}"/>
              </a:ext>
            </a:extLst>
          </p:cNvPr>
          <p:cNvSpPr txBox="1">
            <a:spLocks/>
          </p:cNvSpPr>
          <p:nvPr/>
        </p:nvSpPr>
        <p:spPr>
          <a:xfrm>
            <a:off x="6219001" y="1290293"/>
            <a:ext cx="560724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far can you drive for every 1 litre of petrol?</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9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this help us to find how many miles can be driven for </a:t>
            </a:r>
            <a:r>
              <a:rPr lang="en-GB" sz="2000" dirty="0">
                <a:latin typeface="Arial"/>
              </a:rPr>
              <a:t>2</a:t>
            </a:r>
            <a:r>
              <a:rPr kumimoji="0" lang="en-GB" sz="2000" b="0" i="0" u="none" strike="noStrike" kern="1200" cap="none" spc="0" normalizeH="0" baseline="0" noProof="0" dirty="0">
                <a:ln>
                  <a:noFill/>
                </a:ln>
                <a:solidFill>
                  <a:srgbClr val="585858"/>
                </a:solidFill>
                <a:effectLst/>
                <a:uLnTx/>
                <a:uFillTx/>
                <a:latin typeface="Arial"/>
                <a:ea typeface="+mn-ea"/>
                <a:cs typeface="+mn-cs"/>
              </a:rPr>
              <a:t> litres of petrol?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litres of petrol would be needed to travel 21 miles?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Complete the remaining unknown values.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far could you drive with 40 litres of petrol? How many litres do you need to    drive 175 miles?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1" name="TextBox 60">
            <a:extLst>
              <a:ext uri="{FF2B5EF4-FFF2-40B4-BE49-F238E27FC236}">
                <a16:creationId xmlns:a16="http://schemas.microsoft.com/office/drawing/2014/main" id="{6BCAC95D-6230-4517-9456-291075E8EF23}"/>
              </a:ext>
            </a:extLst>
          </p:cNvPr>
          <p:cNvSpPr txBox="1"/>
          <p:nvPr/>
        </p:nvSpPr>
        <p:spPr>
          <a:xfrm>
            <a:off x="2377326" y="3523849"/>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a:t>
            </a:r>
          </a:p>
        </p:txBody>
      </p:sp>
      <p:sp>
        <p:nvSpPr>
          <p:cNvPr id="62" name="TextBox 61">
            <a:extLst>
              <a:ext uri="{FF2B5EF4-FFF2-40B4-BE49-F238E27FC236}">
                <a16:creationId xmlns:a16="http://schemas.microsoft.com/office/drawing/2014/main" id="{42D1D40E-84FE-4B72-AB3B-914FD2F9AA9E}"/>
              </a:ext>
            </a:extLst>
          </p:cNvPr>
          <p:cNvSpPr txBox="1"/>
          <p:nvPr/>
        </p:nvSpPr>
        <p:spPr>
          <a:xfrm>
            <a:off x="3194584" y="3523849"/>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28</a:t>
            </a:r>
          </a:p>
        </p:txBody>
      </p:sp>
      <p:sp>
        <p:nvSpPr>
          <p:cNvPr id="63" name="TextBox 62">
            <a:extLst>
              <a:ext uri="{FF2B5EF4-FFF2-40B4-BE49-F238E27FC236}">
                <a16:creationId xmlns:a16="http://schemas.microsoft.com/office/drawing/2014/main" id="{83ABF638-597E-4289-88C6-2BCF5E473CFB}"/>
              </a:ext>
            </a:extLst>
          </p:cNvPr>
          <p:cNvSpPr txBox="1"/>
          <p:nvPr/>
        </p:nvSpPr>
        <p:spPr>
          <a:xfrm>
            <a:off x="4407518" y="3523849"/>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49</a:t>
            </a:r>
          </a:p>
        </p:txBody>
      </p:sp>
      <p:sp>
        <p:nvSpPr>
          <p:cNvPr id="64" name="TextBox 63">
            <a:extLst>
              <a:ext uri="{FF2B5EF4-FFF2-40B4-BE49-F238E27FC236}">
                <a16:creationId xmlns:a16="http://schemas.microsoft.com/office/drawing/2014/main" id="{3884C0D4-99B0-4978-AAD8-292C6CC8A1A5}"/>
              </a:ext>
            </a:extLst>
          </p:cNvPr>
          <p:cNvSpPr txBox="1"/>
          <p:nvPr/>
        </p:nvSpPr>
        <p:spPr>
          <a:xfrm>
            <a:off x="4813806" y="3523849"/>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a:t>
            </a:r>
          </a:p>
        </p:txBody>
      </p:sp>
      <p:sp>
        <p:nvSpPr>
          <p:cNvPr id="65" name="TextBox 64">
            <a:extLst>
              <a:ext uri="{FF2B5EF4-FFF2-40B4-BE49-F238E27FC236}">
                <a16:creationId xmlns:a16="http://schemas.microsoft.com/office/drawing/2014/main" id="{43871EE3-CDF7-4668-8D87-9567B8F89FA4}"/>
              </a:ext>
            </a:extLst>
          </p:cNvPr>
          <p:cNvSpPr txBox="1"/>
          <p:nvPr/>
        </p:nvSpPr>
        <p:spPr>
          <a:xfrm>
            <a:off x="2850833" y="3006679"/>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66" name="TextBox 65">
            <a:extLst>
              <a:ext uri="{FF2B5EF4-FFF2-40B4-BE49-F238E27FC236}">
                <a16:creationId xmlns:a16="http://schemas.microsoft.com/office/drawing/2014/main" id="{ED8E5C1E-020F-45CF-BB3C-1582114C18C9}"/>
              </a:ext>
            </a:extLst>
          </p:cNvPr>
          <p:cNvSpPr txBox="1"/>
          <p:nvPr/>
        </p:nvSpPr>
        <p:spPr>
          <a:xfrm>
            <a:off x="3655734" y="3006679"/>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67" name="TextBox 66">
            <a:extLst>
              <a:ext uri="{FF2B5EF4-FFF2-40B4-BE49-F238E27FC236}">
                <a16:creationId xmlns:a16="http://schemas.microsoft.com/office/drawing/2014/main" id="{B3EECB8C-F4F8-47D8-9C06-086FBF59B51B}"/>
              </a:ext>
            </a:extLst>
          </p:cNvPr>
          <p:cNvSpPr txBox="1"/>
          <p:nvPr/>
        </p:nvSpPr>
        <p:spPr>
          <a:xfrm>
            <a:off x="5286914" y="3006679"/>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
        <p:nvSpPr>
          <p:cNvPr id="68" name="TextBox 67">
            <a:extLst>
              <a:ext uri="{FF2B5EF4-FFF2-40B4-BE49-F238E27FC236}">
                <a16:creationId xmlns:a16="http://schemas.microsoft.com/office/drawing/2014/main" id="{8FB151D4-28A9-462E-9EC3-E050359A76B8}"/>
              </a:ext>
            </a:extLst>
          </p:cNvPr>
          <p:cNvSpPr txBox="1"/>
          <p:nvPr/>
        </p:nvSpPr>
        <p:spPr>
          <a:xfrm>
            <a:off x="5636296" y="3006679"/>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custDataLst>
      <p:tags r:id="rId1"/>
    </p:custDataLst>
    <p:extLst>
      <p:ext uri="{BB962C8B-B14F-4D97-AF65-F5344CB8AC3E}">
        <p14:creationId xmlns:p14="http://schemas.microsoft.com/office/powerpoint/2010/main" val="75335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500"/>
                                        <p:tgtEl>
                                          <p:spTgt spid="61"/>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0">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5"/>
                                        </p:tgtEl>
                                        <p:attrNameLst>
                                          <p:attrName>style.visibility</p:attrName>
                                        </p:attrNameLst>
                                      </p:cBhvr>
                                      <p:to>
                                        <p:strVal val="visible"/>
                                      </p:to>
                                    </p:set>
                                    <p:animEffect transition="in" filter="fade">
                                      <p:cBhvr>
                                        <p:cTn id="24" dur="500"/>
                                        <p:tgtEl>
                                          <p:spTgt spid="65"/>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0">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fade">
                                      <p:cBhvr>
                                        <p:cTn id="33" dur="500"/>
                                        <p:tgtEl>
                                          <p:spTgt spid="6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fade">
                                      <p:cBhvr>
                                        <p:cTn id="38" dur="500"/>
                                        <p:tgtEl>
                                          <p:spTgt spid="6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fade">
                                      <p:cBhvr>
                                        <p:cTn id="43" dur="500"/>
                                        <p:tgtEl>
                                          <p:spTgt spid="6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fade">
                                      <p:cBhvr>
                                        <p:cTn id="48" dur="500"/>
                                        <p:tgtEl>
                                          <p:spTgt spid="6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500"/>
                                        <p:tgtEl>
                                          <p:spTgt spid="6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fade">
                                      <p:cBhvr>
                                        <p:cTn id="58" dur="500"/>
                                        <p:tgtEl>
                                          <p:spTgt spid="68"/>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1" grpId="0"/>
      <p:bldP spid="62" grpId="0"/>
      <p:bldP spid="63" grpId="0"/>
      <p:bldP spid="64" grpId="0"/>
      <p:bldP spid="65" grpId="0"/>
      <p:bldP spid="66" grpId="0"/>
      <p:bldP spid="67" grpId="0"/>
      <p:bldP spid="6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0.3|4.7|22.7|6.4"/>
</p:tagLst>
</file>

<file path=ppt/tags/tag3.xml><?xml version="1.0" encoding="utf-8"?>
<p:tagLst xmlns:a="http://schemas.openxmlformats.org/drawingml/2006/main" xmlns:r="http://schemas.openxmlformats.org/officeDocument/2006/relationships" xmlns:p="http://schemas.openxmlformats.org/presentationml/2006/main">
  <p:tag name="TIMING" val="|10.3|4.7|22.7|6.4"/>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8DB2419F-CB7C-46D5-B31B-AE270393EC31}"/>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2932</TotalTime>
  <Words>1267</Words>
  <Application>Microsoft Office PowerPoint</Application>
  <PresentationFormat>Widescreen</PresentationFormat>
  <Paragraphs>159</Paragraphs>
  <Slides>18</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18</vt:i4>
      </vt:variant>
    </vt:vector>
  </HeadingPairs>
  <TitlesOfParts>
    <vt:vector size="25" baseType="lpstr">
      <vt:lpstr>Arial</vt:lpstr>
      <vt:lpstr>Calibri</vt:lpstr>
      <vt:lpstr>Calibri Light</vt:lpstr>
      <vt:lpstr>Myriad Pro</vt:lpstr>
      <vt:lpstr>Myriad Pro Semibold</vt:lpstr>
      <vt:lpstr>Custom Design</vt:lpstr>
      <vt:lpstr>nctem1</vt:lpstr>
      <vt:lpstr>PowerPoint Presentation</vt:lpstr>
      <vt:lpstr>6AS/MD-3 Solve problems involving ratio relationships. </vt:lpstr>
      <vt:lpstr>6AS/MD-3: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6AS/MD-3 Solve problems involving ratio relationships</vt:lpstr>
      <vt:lpstr>6AS/MD-3 Solve problems involving ratio relationships</vt:lpstr>
      <vt:lpstr>6AS/MD-3 Solve problems involving ratio relationships</vt:lpstr>
      <vt:lpstr>6AS/MD-3 Solve problems involving ratio relationships</vt:lpstr>
      <vt:lpstr>6AS/MD-3 Solve problems involving ratio relationships</vt:lpstr>
      <vt:lpstr>6AS/MD-3 Solve problems involving ratio relationships</vt:lpstr>
      <vt:lpstr>6AS/MD-3 Solve problems involving ratio relationships</vt:lpstr>
      <vt:lpstr>6AS/MD-3 Solve problems involving ratio relationships</vt:lpstr>
      <vt:lpstr>6AS/MD-3 Solve problems involving ratio relationships.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20</cp:revision>
  <dcterms:created xsi:type="dcterms:W3CDTF">2020-08-07T06:29:50Z</dcterms:created>
  <dcterms:modified xsi:type="dcterms:W3CDTF">2020-08-31T08:42:18Z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